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8288000" cy="10287000"/>
  <p:notesSz cx="6858000" cy="9144000"/>
  <p:embeddedFontLst>
    <p:embeddedFont>
      <p:font typeface="Poppins Bold" panose="020B0604020202020204" charset="0"/>
      <p:regular r:id="rId25"/>
    </p:embeddedFont>
    <p:embeddedFont>
      <p:font typeface="Poppins Medium" panose="00000600000000000000" pitchFamily="2" charset="0"/>
      <p:regular r:id="rId26"/>
    </p:embeddedFont>
    <p:embeddedFont>
      <p:font typeface="Poppins Medium Bold"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5406" autoAdjust="0"/>
  </p:normalViewPr>
  <p:slideViewPr>
    <p:cSldViewPr>
      <p:cViewPr varScale="1">
        <p:scale>
          <a:sx n="28" d="100"/>
          <a:sy n="28" d="100"/>
        </p:scale>
        <p:origin x="158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24.01.2025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healthy relationships.</a:t>
            </a:r>
          </a:p>
          <a:p>
            <a:endParaRPr lang="en-US"/>
          </a:p>
          <a:p>
            <a:r>
              <a:rPr lang="en-US"/>
              <a:t>[introduce self if needed]</a:t>
            </a:r>
          </a:p>
          <a:p>
            <a:endParaRPr lang="en-US"/>
          </a:p>
          <a:p>
            <a:r>
              <a:rPr lang="en-US"/>
              <a:t>Before we get started, I do want to mention that we will be talking about abuse and other forms of violence during this presentation. Please take care of yourselves as needed. If you need to take a break, that's totally okay.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if they believe cheating would be considered unhealthy or abusive and why? [Pause for response] </a:t>
            </a:r>
          </a:p>
          <a:p>
            <a:endParaRPr lang="en-US"/>
          </a:p>
          <a:p>
            <a:r>
              <a:rPr lang="en-US"/>
              <a:t>Thank you all for sharing. Generally speaking, cheating is never okay. Cheating involves someone lying and betraying their partner's trust. It can also put their partner at risk, depending on if safer sex practices were used. That being said, cheating isn't always unhealthy or abusive. It depends on the situation. Each person also has different views on what they consider cheating, which is why everyone should have clearly established boundaries in their relationship.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Power dynamics are another important thing to consider in relationships. Power dynamics in romantic relationships refers to the control and influence one partner has over the other.</a:t>
            </a:r>
          </a:p>
          <a:p>
            <a:endParaRPr lang="en-US"/>
          </a:p>
          <a:p>
            <a:r>
              <a:rPr lang="en-US"/>
              <a:t>Large age gaps are a common power dynamic. The older person in the relationship often has more power and control. If there's a large age gap between two people, and one person is a minor and the other is an adult, then the younger person may have been a victim of grooming. Grooming is when an older person builds a relationship and trust with a younger person in order to manipulate or abuse them. Grooming is never okay or healthy. If someone has been groomed, it is not their fault. </a:t>
            </a:r>
          </a:p>
          <a:p>
            <a:endParaRPr lang="en-US"/>
          </a:p>
          <a:p>
            <a:r>
              <a:rPr lang="en-US"/>
              <a:t>Finances are another power dynamic that people have to navigate. This mostly applies to adults, but if one partner makes a lot more money than the other, that can also create a power dynamic. </a:t>
            </a:r>
          </a:p>
          <a:p>
            <a:endParaRPr lang="en-US"/>
          </a:p>
          <a:p>
            <a:r>
              <a:rPr lang="en-US"/>
              <a:t>Lastly, people in positions of authority have to consider and acknowledge the power dynamics of those they get into relationships with. For example, it's not okay for a boss to date an employee or a doctor to date a patient because one person has more power over the other. </a:t>
            </a:r>
          </a:p>
          <a:p>
            <a:endParaRPr lang="en-US"/>
          </a:p>
          <a:p>
            <a:r>
              <a:rPr lang="en-US"/>
              <a:t>Any questions about power dynamics before we move on?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Unfortunately, teen dating violence is fairly common. 1 in 12 high school students in the United States experience physical and/or sexual violence in a dating relationship. Additionally, 1 in 5 girls and 1 in 10 boys experience physical and/or sexual violence in their intimate relationship. I want to note that this statistic is binary, and non-binary and gender nonconforming teens also experience dating violence, but unfortunately there is not a lot of data for that population yet. </a:t>
            </a:r>
          </a:p>
          <a:p>
            <a:endParaRPr lang="en-US"/>
          </a:p>
          <a:p>
            <a:r>
              <a:rPr lang="en-US"/>
              <a:t>On the other hand, LGBTQ+ teens experience dating violence more often than their non-LGBTQ+ peers. Also, nearly 89% of trans youth experience physical dating violence. </a:t>
            </a:r>
          </a:p>
          <a:p>
            <a:endParaRPr lang="en-US"/>
          </a:p>
          <a:p>
            <a:r>
              <a:rPr lang="en-US"/>
              <a:t>This shows the importance of why young people should learn about healthy relationships, and be able to identify characteristics for unhealthy or abusive relationships.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Now let's discuss conflict. Conflict is not always a bad thing. All relationships have conflict; many of you have probably navigated conflict with a parent, a sibling, or maybe even a friend or a teacher. Conflict also shows up in romantic relationships, even healthy ones. But how much conflict is too much? </a:t>
            </a:r>
          </a:p>
          <a:p>
            <a:endParaRPr lang="en-US" dirty="0"/>
          </a:p>
          <a:p>
            <a:r>
              <a:rPr lang="en-US" dirty="0"/>
              <a:t>If most interactions between two people are negative, then there's probably too much conflict. Conflict is a time for two people to tackle a problem together. Conflict is not an excuse to blame, insult, or yell at each other. </a:t>
            </a:r>
          </a:p>
          <a:p>
            <a:endParaRPr lang="en-US" dirty="0"/>
          </a:p>
          <a:p>
            <a:r>
              <a:rPr lang="en-US" dirty="0"/>
              <a:t>An effective way to deal with conflict is by using "I" statements. An example could be, "I feel that you didn't communicate with me." By using "I" statements, it removes the feeling of blame and focuses on how a behavior made someone feel. </a:t>
            </a:r>
          </a:p>
          <a:p>
            <a:endParaRPr lang="en-US" dirty="0"/>
          </a:p>
          <a:p>
            <a:r>
              <a:rPr lang="en-US" dirty="0"/>
              <a:t>If conflict is consistent and not properly dealt with, the relationship might need to end.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For the next few slides, we're going to discuss break ups. Break ups are often uncomfortable to talk about. It can be difficult to acknowledge that a relationship isn't working out. Break ups can make people feel hurt, rejected, lost, anxious, relieved, or a mix of different emotions. Many people will experience a break up at some point in their lives, so it’s important to know ways to end a relationship in a respectful way.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relationship ending does not always mean it was unhealthy or a failed relationship. Some relationships are only meant to last a certain amount of time. "Forever" doesn't have to be the goal. Relationships are a good way to connect with others and discover new things about ourselves. </a:t>
            </a:r>
          </a:p>
          <a:p>
            <a:endParaRPr lang="en-US"/>
          </a:p>
          <a:p>
            <a:r>
              <a:rPr lang="en-US"/>
              <a:t>If a relationship needs to end, there are ways to do it respectfully. First, don't ghost the person. Be direct with them. Second, be honest, but not overly hurtful. This isn't the time to point out someone's flaws. And third, if possible, end the relationship in person. Sometimes ending a relationship over the phone is necessary, like in long-distance relationships, but ending a relationship in-person is more respectful.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Sometimes people don't have control over if someone ends a relationship with them. If someone is broken up with, it's normal to feel hurt by that. It's important to hold space for your emotions, and to allow yourself to grieve the loss of the relationship.</a:t>
            </a:r>
          </a:p>
          <a:p>
            <a:endParaRPr lang="en-US"/>
          </a:p>
          <a:p>
            <a:r>
              <a:rPr lang="en-US"/>
              <a:t>No one should ever try to pressure or persuade someone into staying in a relationship with them. People should be in relationships where both people are invested and interested in being together. Someone pressuring their ex-partner to stay in a relationship could also be considered harassment, which is never okay. </a:t>
            </a:r>
          </a:p>
          <a:p>
            <a:endParaRPr lang="en-US"/>
          </a:p>
          <a:p>
            <a:r>
              <a:rPr lang="en-US"/>
              <a:t>Getting over a relationship can be very challenging. But with time, it gets easier. This can be a time to talk with friends, spend more time on after-school activities, or focus on school. But with the right support and with a little distance from the break up, things will start to feel normal again. </a:t>
            </a:r>
          </a:p>
          <a:p>
            <a:endParaRPr lang="en-US"/>
          </a:p>
          <a:p>
            <a:r>
              <a:rPr lang="en-US"/>
              <a:t>As a reminder, almost everyone who dates has experienced a break up in one way or another. It's a normal part of dating, and a normal part of being a teenager.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Getting out of an abusive relationship often looks different than other break ups. Safety can be an issue, so it's important to plan ahead. </a:t>
            </a:r>
          </a:p>
          <a:p>
            <a:endParaRPr lang="en-US"/>
          </a:p>
          <a:p>
            <a:r>
              <a:rPr lang="en-US"/>
              <a:t>Someone getting out of an abusive relationship should decide if it's better to speak in person or over the phone. If meeting in person, make sure to meet in a public place and tell a friend or family member where you'll be. </a:t>
            </a:r>
          </a:p>
          <a:p>
            <a:endParaRPr lang="en-US"/>
          </a:p>
          <a:p>
            <a:r>
              <a:rPr lang="en-US"/>
              <a:t>Be clear and direct; tell the person you want out of the relationship. If they want you to clarify, remember that you don't owe them an explanation. It's also okay to set a time limit on the conversation. If the conversation isn't going anywhere, it's okay to say, "I think it’s time for this conversation to end."</a:t>
            </a:r>
          </a:p>
          <a:p>
            <a:endParaRPr lang="en-US"/>
          </a:p>
          <a:p>
            <a:r>
              <a:rPr lang="en-US"/>
              <a:t>If things ever escalate, ask a friend or trusted adult for help. </a:t>
            </a:r>
          </a:p>
          <a:p>
            <a:endParaRPr lang="en-US"/>
          </a:p>
          <a:p>
            <a:r>
              <a:rPr lang="en-US"/>
              <a:t>For many people, going no contact is also an option when leaving an abusive relationship. Sometimes, it can be the only way for someone to ensure their safety. </a:t>
            </a:r>
          </a:p>
          <a:p>
            <a:endParaRPr lang="en-US"/>
          </a:p>
          <a:p>
            <a:r>
              <a:rPr lang="en-US"/>
              <a:t>Any questions about this slide before we move on?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moving onto the activity, I want to provide a few resources for survivors of teen dating violence.</a:t>
            </a:r>
          </a:p>
          <a:p>
            <a:endParaRPr lang="en-US" dirty="0"/>
          </a:p>
          <a:p>
            <a:r>
              <a:rPr lang="en-US" dirty="0"/>
              <a:t>New Beginnings, the Washington State Coalition Against Domestic Violence, and the Harborview Abuse &amp; Trauma Center are three local organizations that can support survivors of teen dating violence. </a:t>
            </a:r>
          </a:p>
          <a:p>
            <a:endParaRPr lang="en-US" dirty="0"/>
          </a:p>
          <a:p>
            <a:r>
              <a:rPr lang="en-US" dirty="0"/>
              <a:t>Nationally, there are hotlines that teens can call or text for help. There's the National Domestic Violence Hotline, or the Love Is Respect hotline.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 talked about a lot of important things today. It's important to remember that relationships are supposed to feel good. Healthy relationships take a lot of intention and upkeep to be successful. Also, sometimes healthy relationships have one or two unhealthy characteristics. As long as both parties in the relationship are actively working on making the relationship better, the relationship is still healthy. </a:t>
            </a:r>
          </a:p>
          <a:p>
            <a:endParaRPr lang="en-US"/>
          </a:p>
          <a:p>
            <a:r>
              <a:rPr lang="en-US"/>
              <a:t>Any questions before we move on to the activity?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 </a:t>
            </a:r>
          </a:p>
          <a:p>
            <a:endParaRPr lang="en-US"/>
          </a:p>
          <a:p>
            <a:r>
              <a:rPr lang="en-US"/>
              <a:t>Please get into 5 groups. I'm going to pass out an activity sheet with 5 different scenarios on it. Each group will have 5-7 minutes to work on one scenario. With your group, determine if the scenario is healthy, unhealthy, abusive, or somewhere in-between. Think about ways the people in the scenario could handle the situation differently. </a:t>
            </a:r>
          </a:p>
          <a:p>
            <a:endParaRPr lang="en-US"/>
          </a:p>
          <a:p>
            <a:r>
              <a:rPr lang="en-US"/>
              <a:t>Then, we'll come back together as a larger group and discuss each scenario. Please be ready to share out.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all for listening and participating in today's lesson. Are there any last-minute questions?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today’s agenda. We'll start by defining healthy, unhealthy, and abusive relationships, then we'll discuss dealing with conflict in relationships, then we'll talk a bit about break ups, and we'll end the lesson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There are all kinds of relationships. There's friendships, casual dating, monogamous or exclusive relationships, non-monogamous relationships, and so on. </a:t>
            </a:r>
          </a:p>
          <a:p>
            <a:r>
              <a:rPr lang="en-US" dirty="0"/>
              <a:t>All are valid, but it's important that people form the types of relationships that feel good to them. </a:t>
            </a:r>
          </a:p>
          <a:p>
            <a:endParaRPr lang="en-US" dirty="0"/>
          </a:p>
          <a:p>
            <a:r>
              <a:rPr lang="en-US" dirty="0"/>
              <a:t>We’re going to focus on romantic/intimate relationships in this lesson, but that can range from hooking up to serious relationships. A lot of what we discuss today can also apply to friendships.</a:t>
            </a:r>
          </a:p>
          <a:p>
            <a:endParaRPr lang="en-US" dirty="0"/>
          </a:p>
          <a:p>
            <a:r>
              <a:rPr lang="en-US" dirty="0"/>
              <a:t>Relationships exist on a spectrum. There's healthy, unhealthy, and abusive relationships. Many relationships don't fit neatly into one category. Someone could be in a healthy relationship where there are a few characteristics of an unhealthy relationship. Someone could view a behavior as unhealthy, and someone else could view that same behavior as abusive. As we talk about the different types of relationships, remember that relationships are complicated and need to be looked at with more nuance.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characteristics of a healthy relationship? [Pause for response]</a:t>
            </a:r>
          </a:p>
          <a:p>
            <a:endParaRPr lang="en-US"/>
          </a:p>
          <a:p>
            <a:r>
              <a:rPr lang="en-US"/>
              <a:t>Thank you to those who shared. We'll talk about this more in the next slide.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For the most part, relationships are supposed to feel good. It’s normal and expected to argue or disagree sometimes, but overall a relationship should be something that adds to your life, not subtracts from it. </a:t>
            </a:r>
          </a:p>
          <a:p>
            <a:endParaRPr lang="en-US"/>
          </a:p>
          <a:p>
            <a:r>
              <a:rPr lang="en-US"/>
              <a:t>People in healthy relationships usually respect their partner's boundaries, keep their promises, are willing to have hard conversations, create a safe space for their partner, communicate openly and honestly, and respect their partner's time with others. </a:t>
            </a:r>
          </a:p>
          <a:p>
            <a:endParaRPr lang="en-US"/>
          </a:p>
          <a:p>
            <a:r>
              <a:rPr lang="en-US"/>
              <a:t>People in healthy relationships often know and understand that their partner has a life outside of their relationship. It's perfectly okay to prioritize a romantic relationship, but not at the expense of other relationships, like friends or family. </a:t>
            </a:r>
          </a:p>
          <a:p>
            <a:endParaRPr lang="en-US"/>
          </a:p>
          <a:p>
            <a:r>
              <a:rPr lang="en-US"/>
              <a:t>Healthy relationships also take a lot of intentional upkeep and effort. One way to make sure someone is putting an effort into their relationship is by having relationship check-ins. </a:t>
            </a:r>
          </a:p>
          <a:p>
            <a:r>
              <a:rPr lang="en-US"/>
              <a:t>A relationship check-in is a scheduled time for partners to discuss what is going well in their relationship and what could be improved. The check-ins could range from once or twice a month to once a week, depending on the needs of the people involved. </a:t>
            </a:r>
          </a:p>
          <a:p>
            <a:endParaRPr lang="en-US"/>
          </a:p>
          <a:p>
            <a:r>
              <a:rPr lang="en-US"/>
              <a:t>Are there other characteristics of a healthy relationship that are missing from this list?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Next, let's talk about unhealthy relationships. Someone in an unhealthy relationship might not properly communicate with their partner, disrespect their partners’ boundaries, not believe what their partner says, lie to their partner, not be able to compromise, and only spend time with their partner. </a:t>
            </a:r>
          </a:p>
          <a:p>
            <a:endParaRPr lang="en-US"/>
          </a:p>
          <a:p>
            <a:r>
              <a:rPr lang="en-US"/>
              <a:t>Some unhealthy relationship characteristics can often be changed through proper communication. It's possible for a relationship to have characteristics of a healthy relationship and an unhealthy relationship. The difference is usually based on how much of the relationship is unhealthy. If a relationship has mostly healthy characteristics, but one partner has trouble compromising, that does not mean the entire relationship is unhealthy. That just means that person needs to work on their ability to compromise.</a:t>
            </a:r>
          </a:p>
          <a:p>
            <a:endParaRPr lang="en-US"/>
          </a:p>
          <a:p>
            <a:r>
              <a:rPr lang="en-US"/>
              <a:t>Does anyone have any questions about this list? [Pause for response]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Lastly, let's discuss abusive relationships. Abusive relationships are never okay. Some warning signs of abuse include someone going through their partner's phone without permission, someone not allowing their partner to spend time with others, someone making fun of their partner or intentionally embarrassing them, someone getting extremely jealous, someone pressuring their partner to do things they don't want to do, and someone who physically hurts or threatens to hurt their partner in any way. </a:t>
            </a:r>
          </a:p>
          <a:p>
            <a:endParaRPr lang="en-US" dirty="0"/>
          </a:p>
          <a:p>
            <a:r>
              <a:rPr lang="en-US" dirty="0"/>
              <a:t>Let's take a moment to talk about jealousy. Jealousy can lead to a lot of disruptive and potentially abusive behaviors. However, jealousy in itself is not a bad emotion. It is perfectly normal and okay for people to experience jealousy. What is not okay is when people use jealousy as justification for other problematic behaviors, such as someone controlling their partner. </a:t>
            </a:r>
          </a:p>
          <a:p>
            <a:endParaRPr lang="en-US" dirty="0"/>
          </a:p>
          <a:p>
            <a:r>
              <a:rPr lang="en-US" dirty="0"/>
              <a:t>Does anyone have any questions about this list?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of you might be thinking, "What's the difference between an unhealthy relationship and an abusive one?" For some people, the distinction is not very noticeable. Many of the characteristics of an unhealthy relationship could fall under abusive relationships as well, that's why it's a spectrum. The main difference is that abusive relationships are about a pattern of power and control. Typically in abusive relationships, one partner will use tactics to keep the other partner in the relationship. Some of the tactics can be subtle, continual behaviors, while others could include physical or sexual violence. If one partner doesn't have freedom in the relationship, always feels anxious around their partner, or is scared for their safety, then the relationship is most likely abusive.</a:t>
            </a:r>
          </a:p>
          <a:p>
            <a:endParaRPr lang="en-US"/>
          </a:p>
          <a:p>
            <a:r>
              <a:rPr lang="en-US"/>
              <a:t>If someone is a victim of an abusive relationship, it is not their fault.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1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19.sv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policy.futureswithoutviolence.org/wp-content/uploads/2023/02/Teen-Dating-Violence-Fact-sheet-3.pdf" TargetMode="External"/><Relationship Id="rId4" Type="http://schemas.openxmlformats.org/officeDocument/2006/relationships/image" Target="../media/image19.sv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13.sv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4.sv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18.xml.rels><?xml version="1.0" encoding="UTF-8" standalone="yes"?>
<Relationships xmlns="http://schemas.openxmlformats.org/package/2006/relationships"><Relationship Id="rId8" Type="http://schemas.openxmlformats.org/officeDocument/2006/relationships/hyperlink" Target="https://wscadv.org/get-help-now/" TargetMode="External"/><Relationship Id="rId3" Type="http://schemas.openxmlformats.org/officeDocument/2006/relationships/image" Target="../media/image49.png"/><Relationship Id="rId7" Type="http://schemas.openxmlformats.org/officeDocument/2006/relationships/hyperlink" Target="https://newbegin.org"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2.svg"/><Relationship Id="rId11" Type="http://schemas.openxmlformats.org/officeDocument/2006/relationships/hyperlink" Target="https://www.loveisrespect.org" TargetMode="External"/><Relationship Id="rId5" Type="http://schemas.openxmlformats.org/officeDocument/2006/relationships/image" Target="../media/image51.png"/><Relationship Id="rId10" Type="http://schemas.openxmlformats.org/officeDocument/2006/relationships/hyperlink" Target="https://www.thehotline.org" TargetMode="External"/><Relationship Id="rId4" Type="http://schemas.openxmlformats.org/officeDocument/2006/relationships/image" Target="../media/image50.svg"/><Relationship Id="rId9" Type="http://schemas.openxmlformats.org/officeDocument/2006/relationships/hyperlink" Target="https://depts.washington.edu/uwhatc/"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46.sv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46.sv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slides/_rels/slide22.xml.rels><?xml version="1.0" encoding="UTF-8" standalone="yes"?>
<Relationships xmlns="http://schemas.openxmlformats.org/package/2006/relationships"><Relationship Id="rId3" Type="http://schemas.openxmlformats.org/officeDocument/2006/relationships/hyperlink" Target="https://www.loveisrespect.org/everyone-deserves-a-healthy-relationship/relationship-spectrum/"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policy.futureswithoutviolence.org/wp-content/uploads/2023/02/Teen-Dating-Violence-Fact-sheet-3.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13.sv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loveisrespect.org/everyone-deserves-a-healthy-relationship/relationship-spectrum/"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7.sv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4972545">
            <a:off x="-2856714" y="-5442448"/>
            <a:ext cx="10578966" cy="11421286"/>
          </a:xfrm>
          <a:custGeom>
            <a:avLst/>
            <a:gdLst/>
            <a:ahLst/>
            <a:cxnLst/>
            <a:rect l="l" t="t" r="r" b="b"/>
            <a:pathLst>
              <a:path w="10578966" h="11421286">
                <a:moveTo>
                  <a:pt x="0" y="0"/>
                </a:moveTo>
                <a:lnTo>
                  <a:pt x="10578967" y="0"/>
                </a:lnTo>
                <a:lnTo>
                  <a:pt x="10578967" y="11421286"/>
                </a:lnTo>
                <a:lnTo>
                  <a:pt x="0" y="114212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5400000">
            <a:off x="12592535" y="-530024"/>
            <a:ext cx="17375562" cy="18435609"/>
          </a:xfrm>
          <a:custGeom>
            <a:avLst/>
            <a:gdLst/>
            <a:ahLst/>
            <a:cxnLst/>
            <a:rect l="l" t="t" r="r" b="b"/>
            <a:pathLst>
              <a:path w="17375562" h="18435609">
                <a:moveTo>
                  <a:pt x="0" y="0"/>
                </a:moveTo>
                <a:lnTo>
                  <a:pt x="17375561" y="0"/>
                </a:lnTo>
                <a:lnTo>
                  <a:pt x="17375561" y="18435609"/>
                </a:lnTo>
                <a:lnTo>
                  <a:pt x="0" y="184356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10316730">
            <a:off x="-1381685" y="6288728"/>
            <a:ext cx="7628908" cy="6637150"/>
          </a:xfrm>
          <a:custGeom>
            <a:avLst/>
            <a:gdLst/>
            <a:ahLst/>
            <a:cxnLst/>
            <a:rect l="l" t="t" r="r" b="b"/>
            <a:pathLst>
              <a:path w="7628908" h="6637150">
                <a:moveTo>
                  <a:pt x="0" y="0"/>
                </a:moveTo>
                <a:lnTo>
                  <a:pt x="7628909" y="0"/>
                </a:lnTo>
                <a:lnTo>
                  <a:pt x="7628909" y="6637150"/>
                </a:lnTo>
                <a:lnTo>
                  <a:pt x="0" y="663715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5" name="Freeform 5"/>
          <p:cNvSpPr/>
          <p:nvPr/>
        </p:nvSpPr>
        <p:spPr>
          <a:xfrm>
            <a:off x="15607636" y="8678782"/>
            <a:ext cx="2680364" cy="1608218"/>
          </a:xfrm>
          <a:custGeom>
            <a:avLst/>
            <a:gdLst/>
            <a:ahLst/>
            <a:cxnLst/>
            <a:rect l="l" t="t" r="r" b="b"/>
            <a:pathLst>
              <a:path w="2680364" h="1608218">
                <a:moveTo>
                  <a:pt x="0" y="0"/>
                </a:moveTo>
                <a:lnTo>
                  <a:pt x="2680364" y="0"/>
                </a:lnTo>
                <a:lnTo>
                  <a:pt x="2680364" y="1608218"/>
                </a:lnTo>
                <a:lnTo>
                  <a:pt x="0" y="1608218"/>
                </a:lnTo>
                <a:lnTo>
                  <a:pt x="0" y="0"/>
                </a:lnTo>
                <a:close/>
              </a:path>
            </a:pathLst>
          </a:custGeom>
          <a:blipFill>
            <a:blip r:embed="rId9"/>
            <a:stretch>
              <a:fillRect/>
            </a:stretch>
          </a:blipFill>
        </p:spPr>
        <p:txBody>
          <a:bodyPr/>
          <a:lstStyle/>
          <a:p>
            <a:endParaRPr lang="en-US"/>
          </a:p>
        </p:txBody>
      </p:sp>
      <p:sp>
        <p:nvSpPr>
          <p:cNvPr id="6" name="TextBox 6"/>
          <p:cNvSpPr txBox="1"/>
          <p:nvPr/>
        </p:nvSpPr>
        <p:spPr>
          <a:xfrm>
            <a:off x="2859146" y="3302196"/>
            <a:ext cx="12569707" cy="3101975"/>
          </a:xfrm>
          <a:prstGeom prst="rect">
            <a:avLst/>
          </a:prstGeom>
        </p:spPr>
        <p:txBody>
          <a:bodyPr lIns="0" tIns="0" rIns="0" bIns="0" rtlCol="0" anchor="t">
            <a:spAutoFit/>
          </a:bodyPr>
          <a:lstStyle/>
          <a:p>
            <a:pPr algn="ctr">
              <a:lnSpc>
                <a:spcPts val="12099"/>
              </a:lnSpc>
            </a:pPr>
            <a:r>
              <a:rPr lang="en-US" sz="10999">
                <a:solidFill>
                  <a:srgbClr val="000000"/>
                </a:solidFill>
                <a:latin typeface="Poppins Medium"/>
                <a:ea typeface="Poppins Medium"/>
                <a:cs typeface="Poppins Medium"/>
                <a:sym typeface="Poppins Medium"/>
              </a:rPr>
              <a:t>HEALTHY RELATIONSHIPS</a:t>
            </a:r>
          </a:p>
        </p:txBody>
      </p:sp>
      <p:sp>
        <p:nvSpPr>
          <p:cNvPr id="7" name="TextBox 7"/>
          <p:cNvSpPr txBox="1"/>
          <p:nvPr/>
        </p:nvSpPr>
        <p:spPr>
          <a:xfrm>
            <a:off x="3143861" y="6542209"/>
            <a:ext cx="12000278" cy="547370"/>
          </a:xfrm>
          <a:prstGeom prst="rect">
            <a:avLst/>
          </a:prstGeom>
        </p:spPr>
        <p:txBody>
          <a:bodyPr lIns="0" tIns="0" rIns="0" bIns="0" rtlCol="0" anchor="t">
            <a:spAutoFit/>
          </a:bodyPr>
          <a:lstStyle/>
          <a:p>
            <a:pPr marL="0" lvl="0" indent="0" algn="ctr">
              <a:lnSpc>
                <a:spcPts val="4479"/>
              </a:lnSpc>
              <a:spcBef>
                <a:spcPct val="0"/>
              </a:spcBef>
            </a:pPr>
            <a:r>
              <a:rPr lang="en-US" sz="3199">
                <a:solidFill>
                  <a:srgbClr val="000000"/>
                </a:solidFill>
                <a:latin typeface="Poppins Medium"/>
                <a:ea typeface="Poppins Medium"/>
                <a:cs typeface="Poppins Medium"/>
                <a:sym typeface="Poppins Medium"/>
              </a:rPr>
              <a:t>A Lesson by the Harborview Abuse &amp; Trauma Center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10307253">
            <a:off x="-3514605" y="-1233143"/>
            <a:ext cx="8536132" cy="7558357"/>
          </a:xfrm>
          <a:custGeom>
            <a:avLst/>
            <a:gdLst/>
            <a:ahLst/>
            <a:cxnLst/>
            <a:rect l="l" t="t" r="r" b="b"/>
            <a:pathLst>
              <a:path w="8536132" h="7558357">
                <a:moveTo>
                  <a:pt x="0" y="0"/>
                </a:moveTo>
                <a:lnTo>
                  <a:pt x="8536132" y="0"/>
                </a:lnTo>
                <a:lnTo>
                  <a:pt x="8536132" y="7558357"/>
                </a:lnTo>
                <a:lnTo>
                  <a:pt x="0" y="755835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flipV="1">
            <a:off x="13483690" y="6488033"/>
            <a:ext cx="6711475" cy="5838983"/>
          </a:xfrm>
          <a:custGeom>
            <a:avLst/>
            <a:gdLst/>
            <a:ahLst/>
            <a:cxnLst/>
            <a:rect l="l" t="t" r="r" b="b"/>
            <a:pathLst>
              <a:path w="6711475" h="5838983">
                <a:moveTo>
                  <a:pt x="0" y="5838984"/>
                </a:moveTo>
                <a:lnTo>
                  <a:pt x="6711475" y="5838984"/>
                </a:lnTo>
                <a:lnTo>
                  <a:pt x="6711475" y="0"/>
                </a:lnTo>
                <a:lnTo>
                  <a:pt x="0" y="0"/>
                </a:lnTo>
                <a:lnTo>
                  <a:pt x="0" y="5838984"/>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2070003" y="4315139"/>
            <a:ext cx="14147995" cy="3425825"/>
          </a:xfrm>
          <a:prstGeom prst="rect">
            <a:avLst/>
          </a:prstGeom>
        </p:spPr>
        <p:txBody>
          <a:bodyPr lIns="0" tIns="0" rIns="0" bIns="0" rtlCol="0" anchor="t">
            <a:spAutoFit/>
          </a:bodyPr>
          <a:lstStyle/>
          <a:p>
            <a:pPr algn="ctr">
              <a:lnSpc>
                <a:spcPts val="9099"/>
              </a:lnSpc>
            </a:pPr>
            <a:r>
              <a:rPr lang="en-US" sz="6999">
                <a:solidFill>
                  <a:srgbClr val="000000"/>
                </a:solidFill>
                <a:latin typeface="Poppins Medium"/>
                <a:ea typeface="Poppins Medium"/>
                <a:cs typeface="Poppins Medium"/>
                <a:sym typeface="Poppins Medium"/>
              </a:rPr>
              <a:t>Do you think cheating would be considered </a:t>
            </a:r>
            <a:r>
              <a:rPr lang="en-US" sz="6999" u="sng">
                <a:solidFill>
                  <a:srgbClr val="000000"/>
                </a:solidFill>
                <a:latin typeface="Poppins Medium"/>
                <a:ea typeface="Poppins Medium"/>
                <a:cs typeface="Poppins Medium"/>
                <a:sym typeface="Poppins Medium"/>
              </a:rPr>
              <a:t>unhealthy</a:t>
            </a:r>
            <a:r>
              <a:rPr lang="en-US" sz="6999">
                <a:solidFill>
                  <a:srgbClr val="000000"/>
                </a:solidFill>
                <a:latin typeface="Poppins Medium"/>
                <a:ea typeface="Poppins Medium"/>
                <a:cs typeface="Poppins Medium"/>
                <a:sym typeface="Poppins Medium"/>
              </a:rPr>
              <a:t> or </a:t>
            </a:r>
            <a:r>
              <a:rPr lang="en-US" sz="6999" u="sng">
                <a:solidFill>
                  <a:srgbClr val="000000"/>
                </a:solidFill>
                <a:latin typeface="Poppins Medium"/>
                <a:ea typeface="Poppins Medium"/>
                <a:cs typeface="Poppins Medium"/>
                <a:sym typeface="Poppins Medium"/>
              </a:rPr>
              <a:t>abusive</a:t>
            </a:r>
            <a:r>
              <a:rPr lang="en-US" sz="6999">
                <a:solidFill>
                  <a:srgbClr val="000000"/>
                </a:solidFill>
                <a:latin typeface="Poppins Medium"/>
                <a:ea typeface="Poppins Medium"/>
                <a:cs typeface="Poppins Medium"/>
                <a:sym typeface="Poppins Medium"/>
              </a:rPr>
              <a:t>? Why?</a:t>
            </a:r>
          </a:p>
        </p:txBody>
      </p:sp>
      <p:sp>
        <p:nvSpPr>
          <p:cNvPr id="5" name="TextBox 5"/>
          <p:cNvSpPr txBox="1"/>
          <p:nvPr/>
        </p:nvSpPr>
        <p:spPr>
          <a:xfrm>
            <a:off x="1837670" y="2536511"/>
            <a:ext cx="14612661" cy="1457325"/>
          </a:xfrm>
          <a:prstGeom prst="rect">
            <a:avLst/>
          </a:prstGeom>
        </p:spPr>
        <p:txBody>
          <a:bodyPr lIns="0" tIns="0" rIns="0" bIns="0" rtlCol="0" anchor="t">
            <a:spAutoFit/>
          </a:bodyPr>
          <a:lstStyle/>
          <a:p>
            <a:pPr algn="ctr">
              <a:lnSpc>
                <a:spcPts val="11400"/>
              </a:lnSpc>
            </a:pPr>
            <a:r>
              <a:rPr lang="en-US" sz="9500">
                <a:solidFill>
                  <a:srgbClr val="000000"/>
                </a:solidFill>
                <a:latin typeface="Poppins Medium"/>
                <a:ea typeface="Poppins Medium"/>
                <a:cs typeface="Poppins Medium"/>
                <a:sym typeface="Poppins Medium"/>
              </a:rPr>
              <a:t>DISCUSSION QUESTION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TextBox 2"/>
          <p:cNvSpPr txBox="1"/>
          <p:nvPr/>
        </p:nvSpPr>
        <p:spPr>
          <a:xfrm>
            <a:off x="3438839" y="916811"/>
            <a:ext cx="11410321" cy="1371600"/>
          </a:xfrm>
          <a:prstGeom prst="rect">
            <a:avLst/>
          </a:prstGeom>
        </p:spPr>
        <p:txBody>
          <a:bodyPr lIns="0" tIns="0" rIns="0" bIns="0" rtlCol="0" anchor="t">
            <a:spAutoFit/>
          </a:bodyPr>
          <a:lstStyle/>
          <a:p>
            <a:pPr algn="ctr">
              <a:lnSpc>
                <a:spcPts val="10800"/>
              </a:lnSpc>
            </a:pPr>
            <a:r>
              <a:rPr lang="en-US" sz="9000">
                <a:solidFill>
                  <a:srgbClr val="000000"/>
                </a:solidFill>
                <a:latin typeface="Poppins Medium"/>
                <a:ea typeface="Poppins Medium"/>
                <a:cs typeface="Poppins Medium"/>
                <a:sym typeface="Poppins Medium"/>
              </a:rPr>
              <a:t>POWER DYNAMICS</a:t>
            </a:r>
          </a:p>
        </p:txBody>
      </p:sp>
      <p:sp>
        <p:nvSpPr>
          <p:cNvPr id="3" name="Freeform 3"/>
          <p:cNvSpPr/>
          <p:nvPr/>
        </p:nvSpPr>
        <p:spPr>
          <a:xfrm rot="-4750201" flipH="1">
            <a:off x="13691933" y="-4395210"/>
            <a:ext cx="5996386" cy="7200900"/>
          </a:xfrm>
          <a:custGeom>
            <a:avLst/>
            <a:gdLst/>
            <a:ahLst/>
            <a:cxnLst/>
            <a:rect l="l" t="t" r="r" b="b"/>
            <a:pathLst>
              <a:path w="5996386" h="7200900">
                <a:moveTo>
                  <a:pt x="5996386" y="0"/>
                </a:moveTo>
                <a:lnTo>
                  <a:pt x="0" y="0"/>
                </a:lnTo>
                <a:lnTo>
                  <a:pt x="0" y="7200900"/>
                </a:lnTo>
                <a:lnTo>
                  <a:pt x="5996386" y="7200900"/>
                </a:lnTo>
                <a:lnTo>
                  <a:pt x="599638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9564565">
            <a:off x="12107821" y="8892600"/>
            <a:ext cx="7315200" cy="3604399"/>
          </a:xfrm>
          <a:custGeom>
            <a:avLst/>
            <a:gdLst/>
            <a:ahLst/>
            <a:cxnLst/>
            <a:rect l="l" t="t" r="r" b="b"/>
            <a:pathLst>
              <a:path w="7315200" h="3604399">
                <a:moveTo>
                  <a:pt x="0" y="0"/>
                </a:moveTo>
                <a:lnTo>
                  <a:pt x="7315200" y="0"/>
                </a:lnTo>
                <a:lnTo>
                  <a:pt x="7315200" y="3604399"/>
                </a:lnTo>
                <a:lnTo>
                  <a:pt x="0" y="360439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a:off x="-1732445" y="-2222756"/>
            <a:ext cx="5171284" cy="5628608"/>
          </a:xfrm>
          <a:custGeom>
            <a:avLst/>
            <a:gdLst/>
            <a:ahLst/>
            <a:cxnLst/>
            <a:rect l="l" t="t" r="r" b="b"/>
            <a:pathLst>
              <a:path w="5171284" h="5628608">
                <a:moveTo>
                  <a:pt x="0" y="0"/>
                </a:moveTo>
                <a:lnTo>
                  <a:pt x="5171284" y="0"/>
                </a:lnTo>
                <a:lnTo>
                  <a:pt x="5171284" y="5628609"/>
                </a:lnTo>
                <a:lnTo>
                  <a:pt x="0" y="56286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TextBox 6"/>
          <p:cNvSpPr txBox="1"/>
          <p:nvPr/>
        </p:nvSpPr>
        <p:spPr>
          <a:xfrm>
            <a:off x="2522579" y="2872868"/>
            <a:ext cx="13242842" cy="6497320"/>
          </a:xfrm>
          <a:prstGeom prst="rect">
            <a:avLst/>
          </a:prstGeom>
        </p:spPr>
        <p:txBody>
          <a:bodyPr lIns="0" tIns="0" rIns="0" bIns="0" rtlCol="0" anchor="t">
            <a:spAutoFit/>
          </a:bodyPr>
          <a:lstStyle/>
          <a:p>
            <a:pPr marL="949959" lvl="1" indent="-474979" algn="l">
              <a:lnSpc>
                <a:spcPts val="5719"/>
              </a:lnSpc>
              <a:buFont typeface="Arial"/>
              <a:buChar char="•"/>
            </a:pPr>
            <a:r>
              <a:rPr lang="en-US" sz="4399">
                <a:solidFill>
                  <a:srgbClr val="000000"/>
                </a:solidFill>
                <a:latin typeface="Poppins Medium"/>
                <a:ea typeface="Poppins Medium"/>
                <a:cs typeface="Poppins Medium"/>
                <a:sym typeface="Poppins Medium"/>
              </a:rPr>
              <a:t>Power dynamics in romantic relationships refers to the control and influence one partner has over the other</a:t>
            </a:r>
          </a:p>
          <a:p>
            <a:pPr marL="949959" lvl="1" indent="-474979" algn="l">
              <a:lnSpc>
                <a:spcPts val="5719"/>
              </a:lnSpc>
              <a:buFont typeface="Arial"/>
              <a:buChar char="•"/>
            </a:pPr>
            <a:r>
              <a:rPr lang="en-US" sz="4399">
                <a:solidFill>
                  <a:srgbClr val="000000"/>
                </a:solidFill>
                <a:latin typeface="Poppins Medium"/>
                <a:ea typeface="Poppins Medium"/>
                <a:cs typeface="Poppins Medium"/>
                <a:sym typeface="Poppins Medium"/>
              </a:rPr>
              <a:t>Power differences could be based on:</a:t>
            </a:r>
          </a:p>
          <a:p>
            <a:pPr marL="1899918" lvl="2" indent="-633306" algn="l">
              <a:lnSpc>
                <a:spcPts val="5719"/>
              </a:lnSpc>
              <a:buFont typeface="Arial"/>
              <a:buChar char="⚬"/>
            </a:pPr>
            <a:r>
              <a:rPr lang="en-US" sz="4399">
                <a:solidFill>
                  <a:srgbClr val="000000"/>
                </a:solidFill>
                <a:latin typeface="Poppins Medium"/>
                <a:ea typeface="Poppins Medium"/>
                <a:cs typeface="Poppins Medium"/>
                <a:sym typeface="Poppins Medium"/>
              </a:rPr>
              <a:t>Age </a:t>
            </a:r>
          </a:p>
          <a:p>
            <a:pPr marL="1899918" lvl="2" indent="-633306" algn="l">
              <a:lnSpc>
                <a:spcPts val="5719"/>
              </a:lnSpc>
              <a:buFont typeface="Arial"/>
              <a:buChar char="⚬"/>
            </a:pPr>
            <a:r>
              <a:rPr lang="en-US" sz="4399">
                <a:solidFill>
                  <a:srgbClr val="000000"/>
                </a:solidFill>
                <a:latin typeface="Poppins Medium"/>
                <a:ea typeface="Poppins Medium"/>
                <a:cs typeface="Poppins Medium"/>
                <a:sym typeface="Poppins Medium"/>
              </a:rPr>
              <a:t>Finances</a:t>
            </a:r>
          </a:p>
          <a:p>
            <a:pPr marL="1899918" lvl="2" indent="-633306" algn="l">
              <a:lnSpc>
                <a:spcPts val="5719"/>
              </a:lnSpc>
              <a:buFont typeface="Arial"/>
              <a:buChar char="⚬"/>
            </a:pPr>
            <a:r>
              <a:rPr lang="en-US" sz="4399">
                <a:solidFill>
                  <a:srgbClr val="000000"/>
                </a:solidFill>
                <a:latin typeface="Poppins Medium"/>
                <a:ea typeface="Poppins Medium"/>
                <a:cs typeface="Poppins Medium"/>
                <a:sym typeface="Poppins Medium"/>
              </a:rPr>
              <a:t>Position of authority </a:t>
            </a:r>
          </a:p>
          <a:p>
            <a:pPr marL="949959" lvl="1" indent="-474979" algn="l">
              <a:lnSpc>
                <a:spcPts val="5719"/>
              </a:lnSpc>
              <a:buFont typeface="Arial"/>
              <a:buChar char="•"/>
            </a:pPr>
            <a:r>
              <a:rPr lang="en-US" sz="4399">
                <a:solidFill>
                  <a:srgbClr val="000000"/>
                </a:solidFill>
                <a:latin typeface="Poppins Medium"/>
                <a:ea typeface="Poppins Medium"/>
                <a:cs typeface="Poppins Medium"/>
                <a:sym typeface="Poppins Medium"/>
              </a:rPr>
              <a:t>Power dynamics can impact whether a relationship is healthy or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TextBox 2"/>
          <p:cNvSpPr txBox="1"/>
          <p:nvPr/>
        </p:nvSpPr>
        <p:spPr>
          <a:xfrm>
            <a:off x="4969858" y="684651"/>
            <a:ext cx="8348285" cy="1457325"/>
          </a:xfrm>
          <a:prstGeom prst="rect">
            <a:avLst/>
          </a:prstGeom>
        </p:spPr>
        <p:txBody>
          <a:bodyPr lIns="0" tIns="0" rIns="0" bIns="0" rtlCol="0" anchor="t">
            <a:spAutoFit/>
          </a:bodyPr>
          <a:lstStyle/>
          <a:p>
            <a:pPr algn="ctr">
              <a:lnSpc>
                <a:spcPts val="11519"/>
              </a:lnSpc>
            </a:pPr>
            <a:r>
              <a:rPr lang="en-US" sz="9600">
                <a:solidFill>
                  <a:srgbClr val="000000"/>
                </a:solidFill>
                <a:latin typeface="Poppins Medium"/>
                <a:ea typeface="Poppins Medium"/>
                <a:cs typeface="Poppins Medium"/>
                <a:sym typeface="Poppins Medium"/>
              </a:rPr>
              <a:t>STATSISTICS</a:t>
            </a:r>
          </a:p>
        </p:txBody>
      </p:sp>
      <p:sp>
        <p:nvSpPr>
          <p:cNvPr id="3" name="TextBox 3"/>
          <p:cNvSpPr txBox="1"/>
          <p:nvPr/>
        </p:nvSpPr>
        <p:spPr>
          <a:xfrm>
            <a:off x="1470334" y="2346960"/>
            <a:ext cx="15347331" cy="6911340"/>
          </a:xfrm>
          <a:prstGeom prst="rect">
            <a:avLst/>
          </a:prstGeom>
        </p:spPr>
        <p:txBody>
          <a:bodyPr lIns="0" tIns="0" rIns="0" bIns="0" rtlCol="0" anchor="t">
            <a:spAutoFit/>
          </a:bodyPr>
          <a:lstStyle/>
          <a:p>
            <a:pPr marL="885189" lvl="1" indent="-442594" algn="l">
              <a:lnSpc>
                <a:spcPts val="6149"/>
              </a:lnSpc>
              <a:buFont typeface="Arial"/>
              <a:buChar char="•"/>
            </a:pPr>
            <a:r>
              <a:rPr lang="en-US" sz="4099">
                <a:solidFill>
                  <a:srgbClr val="000000"/>
                </a:solidFill>
                <a:latin typeface="Poppins Medium"/>
                <a:ea typeface="Poppins Medium"/>
                <a:cs typeface="Poppins Medium"/>
                <a:sym typeface="Poppins Medium"/>
              </a:rPr>
              <a:t>1 in 12 high school students in the U.S. experience physical and/or sexual violence in a dating relationship</a:t>
            </a:r>
          </a:p>
          <a:p>
            <a:pPr marL="885189" lvl="1" indent="-442594" algn="l">
              <a:lnSpc>
                <a:spcPts val="6149"/>
              </a:lnSpc>
              <a:buFont typeface="Arial"/>
              <a:buChar char="•"/>
            </a:pPr>
            <a:r>
              <a:rPr lang="en-US" sz="4099">
                <a:solidFill>
                  <a:srgbClr val="000000"/>
                </a:solidFill>
                <a:latin typeface="Poppins Medium"/>
                <a:ea typeface="Poppins Medium"/>
                <a:cs typeface="Poppins Medium"/>
                <a:sym typeface="Poppins Medium"/>
              </a:rPr>
              <a:t>1 in 5 girls and 1 in 10 boys experience physical and/or sexual violence in their intimate relationship</a:t>
            </a:r>
          </a:p>
          <a:p>
            <a:pPr marL="885189" lvl="1" indent="-442594" algn="l">
              <a:lnSpc>
                <a:spcPts val="6149"/>
              </a:lnSpc>
              <a:buFont typeface="Arial"/>
              <a:buChar char="•"/>
            </a:pPr>
            <a:r>
              <a:rPr lang="en-US" sz="4099">
                <a:solidFill>
                  <a:srgbClr val="000000"/>
                </a:solidFill>
                <a:latin typeface="Poppins Medium"/>
                <a:ea typeface="Poppins Medium"/>
                <a:cs typeface="Poppins Medium"/>
                <a:sym typeface="Poppins Medium"/>
              </a:rPr>
              <a:t>LGBTQ+ teens experience more dating violence than non-LGBTQ+ teens  </a:t>
            </a:r>
          </a:p>
          <a:p>
            <a:pPr marL="885189" lvl="1" indent="-442594" algn="l">
              <a:lnSpc>
                <a:spcPts val="6149"/>
              </a:lnSpc>
              <a:buFont typeface="Arial"/>
              <a:buChar char="•"/>
            </a:pPr>
            <a:r>
              <a:rPr lang="en-US" sz="4099">
                <a:solidFill>
                  <a:srgbClr val="000000"/>
                </a:solidFill>
                <a:latin typeface="Poppins Medium"/>
                <a:ea typeface="Poppins Medium"/>
                <a:cs typeface="Poppins Medium"/>
                <a:sym typeface="Poppins Medium"/>
              </a:rPr>
              <a:t>Nearly 89% of trans youth experience physical dating violence </a:t>
            </a:r>
          </a:p>
        </p:txBody>
      </p:sp>
      <p:sp>
        <p:nvSpPr>
          <p:cNvPr id="4" name="Freeform 4"/>
          <p:cNvSpPr/>
          <p:nvPr/>
        </p:nvSpPr>
        <p:spPr>
          <a:xfrm rot="-4750201" flipH="1">
            <a:off x="13556984" y="-2915799"/>
            <a:ext cx="5996386" cy="7200900"/>
          </a:xfrm>
          <a:custGeom>
            <a:avLst/>
            <a:gdLst/>
            <a:ahLst/>
            <a:cxnLst/>
            <a:rect l="l" t="t" r="r" b="b"/>
            <a:pathLst>
              <a:path w="5996386" h="7200900">
                <a:moveTo>
                  <a:pt x="5996386" y="0"/>
                </a:moveTo>
                <a:lnTo>
                  <a:pt x="0" y="0"/>
                </a:lnTo>
                <a:lnTo>
                  <a:pt x="0" y="7200900"/>
                </a:lnTo>
                <a:lnTo>
                  <a:pt x="5996386" y="7200900"/>
                </a:lnTo>
                <a:lnTo>
                  <a:pt x="599638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5" name="TextBox 5"/>
          <p:cNvSpPr txBox="1"/>
          <p:nvPr/>
        </p:nvSpPr>
        <p:spPr>
          <a:xfrm>
            <a:off x="85725" y="9842500"/>
            <a:ext cx="12369783" cy="396875"/>
          </a:xfrm>
          <a:prstGeom prst="rect">
            <a:avLst/>
          </a:prstGeom>
        </p:spPr>
        <p:txBody>
          <a:bodyPr lIns="0" tIns="0" rIns="0" bIns="0" rtlCol="0" anchor="t">
            <a:spAutoFit/>
          </a:bodyPr>
          <a:lstStyle/>
          <a:p>
            <a:pPr algn="l">
              <a:lnSpc>
                <a:spcPts val="3249"/>
              </a:lnSpc>
              <a:spcBef>
                <a:spcPct val="0"/>
              </a:spcBef>
            </a:pPr>
            <a:r>
              <a:rPr lang="en-US" sz="2499">
                <a:solidFill>
                  <a:srgbClr val="000000"/>
                </a:solidFill>
                <a:latin typeface="Poppins Medium"/>
                <a:ea typeface="Poppins Medium"/>
                <a:cs typeface="Poppins Medium"/>
                <a:sym typeface="Poppins Medium"/>
              </a:rPr>
              <a:t>Source: Futures Without Violence: </a:t>
            </a:r>
            <a:r>
              <a:rPr lang="en-US" sz="2499" u="sng">
                <a:solidFill>
                  <a:srgbClr val="000000"/>
                </a:solidFill>
                <a:latin typeface="Poppins Medium"/>
                <a:ea typeface="Poppins Medium"/>
                <a:cs typeface="Poppins Medium"/>
                <a:sym typeface="Poppins Medium"/>
                <a:hlinkClick r:id="rId5" tooltip="https://policy.futureswithoutviolence.org/wp-content/uploads/2023/02/Teen-Dating-Violence-Fact-sheet-3.pdf"/>
              </a:rPr>
              <a:t>Teen Dating Violence Fact Sheet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3797773" flipH="1">
            <a:off x="12925820" y="-5871081"/>
            <a:ext cx="9856415" cy="10641204"/>
          </a:xfrm>
          <a:custGeom>
            <a:avLst/>
            <a:gdLst/>
            <a:ahLst/>
            <a:cxnLst/>
            <a:rect l="l" t="t" r="r" b="b"/>
            <a:pathLst>
              <a:path w="9856415" h="10641204">
                <a:moveTo>
                  <a:pt x="9856415" y="0"/>
                </a:moveTo>
                <a:lnTo>
                  <a:pt x="0" y="0"/>
                </a:lnTo>
                <a:lnTo>
                  <a:pt x="0" y="10641205"/>
                </a:lnTo>
                <a:lnTo>
                  <a:pt x="9856415" y="10641205"/>
                </a:lnTo>
                <a:lnTo>
                  <a:pt x="9856415"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0377905">
            <a:off x="-6459452" y="4014233"/>
            <a:ext cx="12437236" cy="10820395"/>
          </a:xfrm>
          <a:custGeom>
            <a:avLst/>
            <a:gdLst/>
            <a:ahLst/>
            <a:cxnLst/>
            <a:rect l="l" t="t" r="r" b="b"/>
            <a:pathLst>
              <a:path w="12437236" h="10820395">
                <a:moveTo>
                  <a:pt x="0" y="0"/>
                </a:moveTo>
                <a:lnTo>
                  <a:pt x="12437235" y="0"/>
                </a:lnTo>
                <a:lnTo>
                  <a:pt x="12437235" y="10820395"/>
                </a:lnTo>
                <a:lnTo>
                  <a:pt x="0" y="1082039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2145903" y="1180307"/>
            <a:ext cx="13996193" cy="1371600"/>
          </a:xfrm>
          <a:prstGeom prst="rect">
            <a:avLst/>
          </a:prstGeom>
        </p:spPr>
        <p:txBody>
          <a:bodyPr lIns="0" tIns="0" rIns="0" bIns="0" rtlCol="0" anchor="t">
            <a:spAutoFit/>
          </a:bodyPr>
          <a:lstStyle/>
          <a:p>
            <a:pPr algn="l">
              <a:lnSpc>
                <a:spcPts val="10800"/>
              </a:lnSpc>
            </a:pPr>
            <a:r>
              <a:rPr lang="en-US" sz="9000">
                <a:solidFill>
                  <a:srgbClr val="000000"/>
                </a:solidFill>
                <a:latin typeface="Poppins Medium"/>
                <a:ea typeface="Poppins Medium"/>
                <a:cs typeface="Poppins Medium"/>
                <a:sym typeface="Poppins Medium"/>
              </a:rPr>
              <a:t>DEALING WITH CONFLICT</a:t>
            </a:r>
          </a:p>
        </p:txBody>
      </p:sp>
      <p:sp>
        <p:nvSpPr>
          <p:cNvPr id="5" name="TextBox 5"/>
          <p:cNvSpPr txBox="1"/>
          <p:nvPr/>
        </p:nvSpPr>
        <p:spPr>
          <a:xfrm>
            <a:off x="2036225" y="3193573"/>
            <a:ext cx="14215549" cy="5913120"/>
          </a:xfrm>
          <a:prstGeom prst="rect">
            <a:avLst/>
          </a:prstGeom>
        </p:spPr>
        <p:txBody>
          <a:bodyPr lIns="0" tIns="0" rIns="0" bIns="0" rtlCol="0" anchor="t">
            <a:spAutoFit/>
          </a:bodyPr>
          <a:lstStyle/>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Conflict is not inherently a bad thing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All relationships have conflict, even healthy ones </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If most interactions between partners/friends are negative, then there’s probably too much conflict </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Conflict is a time to tackle the problem together, not blame, insult, or yell at each other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1760869" flipV="1">
            <a:off x="-5718315" y="-5029564"/>
            <a:ext cx="10162738" cy="12116528"/>
          </a:xfrm>
          <a:custGeom>
            <a:avLst/>
            <a:gdLst/>
            <a:ahLst/>
            <a:cxnLst/>
            <a:rect l="l" t="t" r="r" b="b"/>
            <a:pathLst>
              <a:path w="10162738" h="12116528">
                <a:moveTo>
                  <a:pt x="0" y="12116528"/>
                </a:moveTo>
                <a:lnTo>
                  <a:pt x="10162738" y="12116528"/>
                </a:lnTo>
                <a:lnTo>
                  <a:pt x="10162738" y="0"/>
                </a:lnTo>
                <a:lnTo>
                  <a:pt x="0" y="0"/>
                </a:lnTo>
                <a:lnTo>
                  <a:pt x="0" y="12116528"/>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14310303" y="6877861"/>
            <a:ext cx="6861331" cy="7468116"/>
          </a:xfrm>
          <a:custGeom>
            <a:avLst/>
            <a:gdLst/>
            <a:ahLst/>
            <a:cxnLst/>
            <a:rect l="l" t="t" r="r" b="b"/>
            <a:pathLst>
              <a:path w="6861331" h="7468116">
                <a:moveTo>
                  <a:pt x="0" y="0"/>
                </a:moveTo>
                <a:lnTo>
                  <a:pt x="6861331" y="0"/>
                </a:lnTo>
                <a:lnTo>
                  <a:pt x="6861331" y="7468116"/>
                </a:lnTo>
                <a:lnTo>
                  <a:pt x="0" y="746811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5688705" y="907125"/>
            <a:ext cx="6910589" cy="1371600"/>
          </a:xfrm>
          <a:prstGeom prst="rect">
            <a:avLst/>
          </a:prstGeom>
        </p:spPr>
        <p:txBody>
          <a:bodyPr lIns="0" tIns="0" rIns="0" bIns="0" rtlCol="0" anchor="t">
            <a:spAutoFit/>
          </a:bodyPr>
          <a:lstStyle/>
          <a:p>
            <a:pPr algn="ctr">
              <a:lnSpc>
                <a:spcPts val="10800"/>
              </a:lnSpc>
            </a:pPr>
            <a:r>
              <a:rPr lang="en-US" sz="9000">
                <a:solidFill>
                  <a:srgbClr val="000000"/>
                </a:solidFill>
                <a:latin typeface="Poppins Medium"/>
                <a:ea typeface="Poppins Medium"/>
                <a:cs typeface="Poppins Medium"/>
                <a:sym typeface="Poppins Medium"/>
              </a:rPr>
              <a:t>BREAK UPS</a:t>
            </a:r>
          </a:p>
        </p:txBody>
      </p:sp>
      <p:sp>
        <p:nvSpPr>
          <p:cNvPr id="5" name="TextBox 5"/>
          <p:cNvSpPr txBox="1"/>
          <p:nvPr/>
        </p:nvSpPr>
        <p:spPr>
          <a:xfrm>
            <a:off x="2101892" y="2624745"/>
            <a:ext cx="14084216" cy="6755130"/>
          </a:xfrm>
          <a:prstGeom prst="rect">
            <a:avLst/>
          </a:prstGeom>
        </p:spPr>
        <p:txBody>
          <a:bodyPr lIns="0" tIns="0" rIns="0" bIns="0" rtlCol="0" anchor="t">
            <a:spAutoFit/>
          </a:bodyPr>
          <a:lstStyle/>
          <a:p>
            <a:pPr marL="1036320" lvl="1" indent="-518160" algn="l">
              <a:lnSpc>
                <a:spcPts val="6719"/>
              </a:lnSpc>
              <a:buFont typeface="Arial"/>
              <a:buChar char="•"/>
            </a:pPr>
            <a:r>
              <a:rPr lang="en-US" sz="4800">
                <a:solidFill>
                  <a:srgbClr val="000000"/>
                </a:solidFill>
                <a:latin typeface="Poppins Medium"/>
                <a:ea typeface="Poppins Medium"/>
                <a:cs typeface="Poppins Medium"/>
                <a:sym typeface="Poppins Medium"/>
              </a:rPr>
              <a:t>Break ups are uncomfortable to talk about </a:t>
            </a:r>
          </a:p>
          <a:p>
            <a:pPr marL="1036320" lvl="1" indent="-518160" algn="l">
              <a:lnSpc>
                <a:spcPts val="6719"/>
              </a:lnSpc>
              <a:buFont typeface="Arial"/>
              <a:buChar char="•"/>
            </a:pPr>
            <a:r>
              <a:rPr lang="en-US" sz="4800">
                <a:solidFill>
                  <a:srgbClr val="000000"/>
                </a:solidFill>
                <a:latin typeface="Poppins Medium"/>
                <a:ea typeface="Poppins Medium"/>
                <a:cs typeface="Poppins Medium"/>
                <a:sym typeface="Poppins Medium"/>
              </a:rPr>
              <a:t>Break ups can make people feel hurt, rejected, lost, anxious, relieved, or a mix of different emotions</a:t>
            </a:r>
          </a:p>
          <a:p>
            <a:pPr marL="1036320" lvl="1" indent="-518160" algn="l">
              <a:lnSpc>
                <a:spcPts val="6719"/>
              </a:lnSpc>
              <a:buFont typeface="Arial"/>
              <a:buChar char="•"/>
            </a:pPr>
            <a:r>
              <a:rPr lang="en-US" sz="4800">
                <a:solidFill>
                  <a:srgbClr val="000000"/>
                </a:solidFill>
                <a:latin typeface="Poppins Medium"/>
                <a:ea typeface="Poppins Medium"/>
                <a:cs typeface="Poppins Medium"/>
                <a:sym typeface="Poppins Medium"/>
              </a:rPr>
              <a:t>Many relationships end, so it’s good to know how to end a relationship respectfully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D2CC"/>
        </a:solidFill>
        <a:effectLst/>
      </p:bgPr>
    </p:bg>
    <p:spTree>
      <p:nvGrpSpPr>
        <p:cNvPr id="1" name=""/>
        <p:cNvGrpSpPr/>
        <p:nvPr/>
      </p:nvGrpSpPr>
      <p:grpSpPr>
        <a:xfrm>
          <a:off x="0" y="0"/>
          <a:ext cx="0" cy="0"/>
          <a:chOff x="0" y="0"/>
          <a:chExt cx="0" cy="0"/>
        </a:xfrm>
      </p:grpSpPr>
      <p:sp>
        <p:nvSpPr>
          <p:cNvPr id="2" name="Freeform 2"/>
          <p:cNvSpPr/>
          <p:nvPr/>
        </p:nvSpPr>
        <p:spPr>
          <a:xfrm rot="5222254">
            <a:off x="-4261523" y="4144979"/>
            <a:ext cx="9557263" cy="10226643"/>
          </a:xfrm>
          <a:custGeom>
            <a:avLst/>
            <a:gdLst/>
            <a:ahLst/>
            <a:cxnLst/>
            <a:rect l="l" t="t" r="r" b="b"/>
            <a:pathLst>
              <a:path w="9557263" h="10226643">
                <a:moveTo>
                  <a:pt x="0" y="0"/>
                </a:moveTo>
                <a:lnTo>
                  <a:pt x="9557263" y="0"/>
                </a:lnTo>
                <a:lnTo>
                  <a:pt x="9557263" y="10226642"/>
                </a:lnTo>
                <a:lnTo>
                  <a:pt x="0" y="1022664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4111989">
            <a:off x="14696507" y="5247605"/>
            <a:ext cx="5125586" cy="9754575"/>
          </a:xfrm>
          <a:custGeom>
            <a:avLst/>
            <a:gdLst/>
            <a:ahLst/>
            <a:cxnLst/>
            <a:rect l="l" t="t" r="r" b="b"/>
            <a:pathLst>
              <a:path w="5125586" h="9754575">
                <a:moveTo>
                  <a:pt x="0" y="0"/>
                </a:moveTo>
                <a:lnTo>
                  <a:pt x="5125586" y="0"/>
                </a:lnTo>
                <a:lnTo>
                  <a:pt x="5125586" y="9754574"/>
                </a:lnTo>
                <a:lnTo>
                  <a:pt x="0" y="975457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1247476" y="1228150"/>
            <a:ext cx="15793048" cy="1371600"/>
          </a:xfrm>
          <a:prstGeom prst="rect">
            <a:avLst/>
          </a:prstGeom>
        </p:spPr>
        <p:txBody>
          <a:bodyPr lIns="0" tIns="0" rIns="0" bIns="0" rtlCol="0" anchor="t">
            <a:spAutoFit/>
          </a:bodyPr>
          <a:lstStyle/>
          <a:p>
            <a:pPr algn="ctr">
              <a:lnSpc>
                <a:spcPts val="10800"/>
              </a:lnSpc>
            </a:pPr>
            <a:r>
              <a:rPr lang="en-US" sz="9000">
                <a:solidFill>
                  <a:srgbClr val="000000"/>
                </a:solidFill>
                <a:latin typeface="Poppins Medium"/>
                <a:ea typeface="Poppins Medium"/>
                <a:cs typeface="Poppins Medium"/>
                <a:sym typeface="Poppins Medium"/>
              </a:rPr>
              <a:t>ENDING THE RELATIONSHIP</a:t>
            </a:r>
          </a:p>
        </p:txBody>
      </p:sp>
      <p:sp>
        <p:nvSpPr>
          <p:cNvPr id="5" name="TextBox 5"/>
          <p:cNvSpPr txBox="1"/>
          <p:nvPr/>
        </p:nvSpPr>
        <p:spPr>
          <a:xfrm>
            <a:off x="2114335" y="3145730"/>
            <a:ext cx="14059330" cy="5913120"/>
          </a:xfrm>
          <a:prstGeom prst="rect">
            <a:avLst/>
          </a:prstGeom>
        </p:spPr>
        <p:txBody>
          <a:bodyPr lIns="0" tIns="0" rIns="0" bIns="0" rtlCol="0" anchor="t">
            <a:spAutoFit/>
          </a:bodyPr>
          <a:lstStyle/>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A relationship ending doesn’t necessarily mean it was unhealthy or a failed relationship</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Some relationships are only meant to last a certain amount of time</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Tips for ending a relationship respectfully:</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Don’t ghost the person</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Be honest, but not overly hurtful</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If possible, do it in person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3797773" flipH="1">
            <a:off x="12331092" y="-5079768"/>
            <a:ext cx="9856415" cy="10641204"/>
          </a:xfrm>
          <a:custGeom>
            <a:avLst/>
            <a:gdLst/>
            <a:ahLst/>
            <a:cxnLst/>
            <a:rect l="l" t="t" r="r" b="b"/>
            <a:pathLst>
              <a:path w="9856415" h="10641204">
                <a:moveTo>
                  <a:pt x="9856416" y="0"/>
                </a:moveTo>
                <a:lnTo>
                  <a:pt x="0" y="0"/>
                </a:lnTo>
                <a:lnTo>
                  <a:pt x="0" y="10641204"/>
                </a:lnTo>
                <a:lnTo>
                  <a:pt x="9856416" y="10641204"/>
                </a:lnTo>
                <a:lnTo>
                  <a:pt x="985641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1028700" y="1475964"/>
            <a:ext cx="13335880" cy="1371600"/>
          </a:xfrm>
          <a:prstGeom prst="rect">
            <a:avLst/>
          </a:prstGeom>
        </p:spPr>
        <p:txBody>
          <a:bodyPr lIns="0" tIns="0" rIns="0" bIns="0" rtlCol="0" anchor="t">
            <a:spAutoFit/>
          </a:bodyPr>
          <a:lstStyle/>
          <a:p>
            <a:pPr algn="l">
              <a:lnSpc>
                <a:spcPts val="10800"/>
              </a:lnSpc>
            </a:pPr>
            <a:r>
              <a:rPr lang="en-US" sz="9000">
                <a:solidFill>
                  <a:srgbClr val="000000"/>
                </a:solidFill>
                <a:latin typeface="Poppins Medium"/>
                <a:ea typeface="Poppins Medium"/>
                <a:cs typeface="Poppins Medium"/>
                <a:sym typeface="Poppins Medium"/>
              </a:rPr>
              <a:t>BEING BROKEN UP WITH</a:t>
            </a:r>
          </a:p>
        </p:txBody>
      </p:sp>
      <p:sp>
        <p:nvSpPr>
          <p:cNvPr id="4" name="TextBox 4"/>
          <p:cNvSpPr txBox="1"/>
          <p:nvPr/>
        </p:nvSpPr>
        <p:spPr>
          <a:xfrm>
            <a:off x="1028700" y="3101340"/>
            <a:ext cx="14016334" cy="6156960"/>
          </a:xfrm>
          <a:prstGeom prst="rect">
            <a:avLst/>
          </a:prstGeom>
        </p:spPr>
        <p:txBody>
          <a:bodyPr lIns="0" tIns="0" rIns="0" bIns="0" rtlCol="0" anchor="t">
            <a:spAutoFit/>
          </a:bodyPr>
          <a:lstStyle/>
          <a:p>
            <a:pPr marL="906780" lvl="1" indent="-453390" algn="l">
              <a:lnSpc>
                <a:spcPts val="5460"/>
              </a:lnSpc>
              <a:buFont typeface="Arial"/>
              <a:buChar char="•"/>
            </a:pPr>
            <a:r>
              <a:rPr lang="en-US" sz="4200">
                <a:solidFill>
                  <a:srgbClr val="000000"/>
                </a:solidFill>
                <a:latin typeface="Poppins Medium"/>
                <a:ea typeface="Poppins Medium"/>
                <a:cs typeface="Poppins Medium"/>
                <a:sym typeface="Poppins Medium"/>
              </a:rPr>
              <a:t>Hold space for your emotions</a:t>
            </a:r>
          </a:p>
          <a:p>
            <a:pPr marL="906780" lvl="1" indent="-453390" algn="l">
              <a:lnSpc>
                <a:spcPts val="5460"/>
              </a:lnSpc>
              <a:buFont typeface="Arial"/>
              <a:buChar char="•"/>
            </a:pPr>
            <a:r>
              <a:rPr lang="en-US" sz="4200">
                <a:solidFill>
                  <a:srgbClr val="000000"/>
                </a:solidFill>
                <a:latin typeface="Poppins Medium"/>
                <a:ea typeface="Poppins Medium"/>
                <a:cs typeface="Poppins Medium"/>
                <a:sym typeface="Poppins Medium"/>
              </a:rPr>
              <a:t>Don’t try to persuade the person to stay in the relationship </a:t>
            </a:r>
          </a:p>
          <a:p>
            <a:pPr marL="1813560" lvl="2" indent="-604520" algn="l">
              <a:lnSpc>
                <a:spcPts val="5460"/>
              </a:lnSpc>
              <a:buFont typeface="Arial"/>
              <a:buChar char="⚬"/>
            </a:pPr>
            <a:r>
              <a:rPr lang="en-US" sz="4200">
                <a:solidFill>
                  <a:srgbClr val="000000"/>
                </a:solidFill>
                <a:latin typeface="Poppins Medium"/>
                <a:ea typeface="Poppins Medium"/>
                <a:cs typeface="Poppins Medium"/>
                <a:sym typeface="Poppins Medium"/>
              </a:rPr>
              <a:t>People should be in relationships where both people are invested </a:t>
            </a:r>
          </a:p>
          <a:p>
            <a:pPr marL="1813560" lvl="2" indent="-604520" algn="l">
              <a:lnSpc>
                <a:spcPts val="5460"/>
              </a:lnSpc>
              <a:buFont typeface="Arial"/>
              <a:buChar char="⚬"/>
            </a:pPr>
            <a:r>
              <a:rPr lang="en-US" sz="4200">
                <a:solidFill>
                  <a:srgbClr val="000000"/>
                </a:solidFill>
                <a:latin typeface="Poppins Medium"/>
                <a:ea typeface="Poppins Medium"/>
                <a:cs typeface="Poppins Medium"/>
                <a:sym typeface="Poppins Medium"/>
              </a:rPr>
              <a:t>Pressuring someone to stay in a relationship could be considered harassment </a:t>
            </a:r>
          </a:p>
          <a:p>
            <a:pPr marL="906780" lvl="1" indent="-453390" algn="l">
              <a:lnSpc>
                <a:spcPts val="5460"/>
              </a:lnSpc>
              <a:buFont typeface="Arial"/>
              <a:buChar char="•"/>
            </a:pPr>
            <a:r>
              <a:rPr lang="en-US" sz="4200">
                <a:solidFill>
                  <a:srgbClr val="000000"/>
                </a:solidFill>
                <a:latin typeface="Poppins Medium"/>
                <a:ea typeface="Poppins Medium"/>
                <a:cs typeface="Poppins Medium"/>
                <a:sym typeface="Poppins Medium"/>
              </a:rPr>
              <a:t>Getting over someone can be challenging, but with time it gets easier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8AB7DD"/>
        </a:solidFill>
        <a:effectLst/>
      </p:bgPr>
    </p:bg>
    <p:spTree>
      <p:nvGrpSpPr>
        <p:cNvPr id="1" name=""/>
        <p:cNvGrpSpPr/>
        <p:nvPr/>
      </p:nvGrpSpPr>
      <p:grpSpPr>
        <a:xfrm>
          <a:off x="0" y="0"/>
          <a:ext cx="0" cy="0"/>
          <a:chOff x="0" y="0"/>
          <a:chExt cx="0" cy="0"/>
        </a:xfrm>
      </p:grpSpPr>
      <p:sp>
        <p:nvSpPr>
          <p:cNvPr id="2" name="TextBox 2"/>
          <p:cNvSpPr txBox="1"/>
          <p:nvPr/>
        </p:nvSpPr>
        <p:spPr>
          <a:xfrm>
            <a:off x="1962197" y="771525"/>
            <a:ext cx="14363606" cy="2743200"/>
          </a:xfrm>
          <a:prstGeom prst="rect">
            <a:avLst/>
          </a:prstGeom>
        </p:spPr>
        <p:txBody>
          <a:bodyPr lIns="0" tIns="0" rIns="0" bIns="0" rtlCol="0" anchor="t">
            <a:spAutoFit/>
          </a:bodyPr>
          <a:lstStyle/>
          <a:p>
            <a:pPr algn="ctr">
              <a:lnSpc>
                <a:spcPts val="10800"/>
              </a:lnSpc>
            </a:pPr>
            <a:r>
              <a:rPr lang="en-US" sz="9000">
                <a:solidFill>
                  <a:srgbClr val="000000"/>
                </a:solidFill>
                <a:latin typeface="Poppins Medium"/>
                <a:ea typeface="Poppins Medium"/>
                <a:cs typeface="Poppins Medium"/>
                <a:sym typeface="Poppins Medium"/>
              </a:rPr>
              <a:t>GETTING OUT OF AN ABUSIVE RELATIONSHIP</a:t>
            </a:r>
          </a:p>
        </p:txBody>
      </p:sp>
      <p:sp>
        <p:nvSpPr>
          <p:cNvPr id="3" name="TextBox 3"/>
          <p:cNvSpPr txBox="1"/>
          <p:nvPr/>
        </p:nvSpPr>
        <p:spPr>
          <a:xfrm>
            <a:off x="1897536" y="3999785"/>
            <a:ext cx="14492927" cy="5257978"/>
          </a:xfrm>
          <a:prstGeom prst="rect">
            <a:avLst/>
          </a:prstGeom>
        </p:spPr>
        <p:txBody>
          <a:bodyPr lIns="0" tIns="0" rIns="0" bIns="0" rtlCol="0" anchor="t">
            <a:spAutoFit/>
          </a:bodyPr>
          <a:lstStyle/>
          <a:p>
            <a:pPr marL="906780" lvl="1" indent="-453390" algn="l">
              <a:lnSpc>
                <a:spcPts val="5880"/>
              </a:lnSpc>
              <a:buFont typeface="Arial"/>
              <a:buChar char="•"/>
            </a:pPr>
            <a:r>
              <a:rPr lang="en-US" sz="4200" dirty="0">
                <a:solidFill>
                  <a:srgbClr val="000000"/>
                </a:solidFill>
                <a:latin typeface="Poppins Medium"/>
                <a:ea typeface="Poppins Medium"/>
                <a:cs typeface="Poppins Medium"/>
                <a:sym typeface="Poppins Medium"/>
              </a:rPr>
              <a:t>Decide if it’s better to speak in person or over the phone </a:t>
            </a:r>
          </a:p>
          <a:p>
            <a:pPr marL="1813560" lvl="2" indent="-604520" algn="l">
              <a:lnSpc>
                <a:spcPts val="5880"/>
              </a:lnSpc>
              <a:buFont typeface="Arial"/>
              <a:buChar char="⚬"/>
            </a:pPr>
            <a:r>
              <a:rPr lang="en-US" sz="4200" dirty="0">
                <a:solidFill>
                  <a:srgbClr val="000000"/>
                </a:solidFill>
                <a:latin typeface="Poppins Medium"/>
                <a:ea typeface="Poppins Medium"/>
                <a:cs typeface="Poppins Medium"/>
                <a:sym typeface="Poppins Medium"/>
              </a:rPr>
              <a:t>If meeting in-person, meet in a public place</a:t>
            </a:r>
          </a:p>
          <a:p>
            <a:pPr marL="1813560" lvl="2" indent="-604520" algn="l">
              <a:lnSpc>
                <a:spcPts val="5880"/>
              </a:lnSpc>
              <a:buFont typeface="Arial"/>
              <a:buChar char="⚬"/>
            </a:pPr>
            <a:r>
              <a:rPr lang="en-US" sz="4200" dirty="0">
                <a:solidFill>
                  <a:srgbClr val="000000"/>
                </a:solidFill>
                <a:latin typeface="Poppins Medium"/>
                <a:ea typeface="Poppins Medium"/>
                <a:cs typeface="Poppins Medium"/>
                <a:sym typeface="Poppins Medium"/>
              </a:rPr>
              <a:t>Tell a friend or family member where you’ll be </a:t>
            </a:r>
          </a:p>
          <a:p>
            <a:pPr marL="906780" lvl="1" indent="-453390" algn="l">
              <a:lnSpc>
                <a:spcPts val="5880"/>
              </a:lnSpc>
              <a:buFont typeface="Arial"/>
              <a:buChar char="•"/>
            </a:pPr>
            <a:r>
              <a:rPr lang="en-US" sz="4200" dirty="0">
                <a:solidFill>
                  <a:srgbClr val="000000"/>
                </a:solidFill>
                <a:latin typeface="Poppins Medium"/>
                <a:ea typeface="Poppins Medium"/>
                <a:cs typeface="Poppins Medium"/>
                <a:sym typeface="Poppins Medium"/>
              </a:rPr>
              <a:t>Be clear and direct </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If needed, set a time limit on </a:t>
            </a:r>
            <a:r>
              <a:rPr lang="en-US" sz="4200" dirty="0" err="1">
                <a:solidFill>
                  <a:srgbClr val="000000"/>
                </a:solidFill>
                <a:latin typeface="Poppins Medium"/>
                <a:ea typeface="Poppins Medium"/>
                <a:cs typeface="Poppins Medium"/>
                <a:sym typeface="Poppins Medium"/>
              </a:rPr>
              <a:t>the</a:t>
            </a:r>
            <a:r>
              <a:rPr lang="en-US" sz="4200" dirty="0">
                <a:solidFill>
                  <a:srgbClr val="000000"/>
                </a:solidFill>
                <a:latin typeface="Poppins Medium"/>
                <a:ea typeface="Poppins Medium"/>
                <a:cs typeface="Poppins Medium"/>
                <a:sym typeface="Poppins Medium"/>
              </a:rPr>
              <a:t> conversation</a:t>
            </a:r>
          </a:p>
          <a:p>
            <a:pPr marL="906780" lvl="1" indent="-453390" algn="l">
              <a:lnSpc>
                <a:spcPts val="5880"/>
              </a:lnSpc>
              <a:buFont typeface="Arial"/>
              <a:buChar char="•"/>
            </a:pPr>
            <a:r>
              <a:rPr lang="en-US" sz="4200" dirty="0">
                <a:solidFill>
                  <a:srgbClr val="000000"/>
                </a:solidFill>
                <a:latin typeface="Poppins Medium"/>
                <a:ea typeface="Poppins Medium"/>
                <a:cs typeface="Poppins Medium"/>
                <a:sym typeface="Poppins Medium"/>
              </a:rPr>
              <a:t>Get a friend or trusted adult if things escalate</a:t>
            </a:r>
          </a:p>
        </p:txBody>
      </p:sp>
      <p:sp>
        <p:nvSpPr>
          <p:cNvPr id="4" name="Freeform 4"/>
          <p:cNvSpPr/>
          <p:nvPr/>
        </p:nvSpPr>
        <p:spPr>
          <a:xfrm rot="-1227241">
            <a:off x="14977074" y="7404427"/>
            <a:ext cx="5596599" cy="3707747"/>
          </a:xfrm>
          <a:custGeom>
            <a:avLst/>
            <a:gdLst/>
            <a:ahLst/>
            <a:cxnLst/>
            <a:rect l="l" t="t" r="r" b="b"/>
            <a:pathLst>
              <a:path w="5596599" h="3707747">
                <a:moveTo>
                  <a:pt x="0" y="0"/>
                </a:moveTo>
                <a:lnTo>
                  <a:pt x="5596599" y="0"/>
                </a:lnTo>
                <a:lnTo>
                  <a:pt x="5596599" y="3707746"/>
                </a:lnTo>
                <a:lnTo>
                  <a:pt x="0" y="370774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5" name="Freeform 5"/>
          <p:cNvSpPr/>
          <p:nvPr/>
        </p:nvSpPr>
        <p:spPr>
          <a:xfrm rot="-5400000">
            <a:off x="-4037811" y="1462446"/>
            <a:ext cx="7861388" cy="4009308"/>
          </a:xfrm>
          <a:custGeom>
            <a:avLst/>
            <a:gdLst/>
            <a:ahLst/>
            <a:cxnLst/>
            <a:rect l="l" t="t" r="r" b="b"/>
            <a:pathLst>
              <a:path w="7861388" h="4009308">
                <a:moveTo>
                  <a:pt x="0" y="0"/>
                </a:moveTo>
                <a:lnTo>
                  <a:pt x="7861388" y="0"/>
                </a:lnTo>
                <a:lnTo>
                  <a:pt x="7861388" y="4009308"/>
                </a:lnTo>
                <a:lnTo>
                  <a:pt x="0" y="400930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D2CC"/>
        </a:solidFill>
        <a:effectLst/>
      </p:bgPr>
    </p:bg>
    <p:spTree>
      <p:nvGrpSpPr>
        <p:cNvPr id="1" name=""/>
        <p:cNvGrpSpPr/>
        <p:nvPr/>
      </p:nvGrpSpPr>
      <p:grpSpPr>
        <a:xfrm>
          <a:off x="0" y="0"/>
          <a:ext cx="0" cy="0"/>
          <a:chOff x="0" y="0"/>
          <a:chExt cx="0" cy="0"/>
        </a:xfrm>
      </p:grpSpPr>
      <p:sp>
        <p:nvSpPr>
          <p:cNvPr id="2" name="Freeform 2"/>
          <p:cNvSpPr/>
          <p:nvPr/>
        </p:nvSpPr>
        <p:spPr>
          <a:xfrm>
            <a:off x="-6154410" y="2158415"/>
            <a:ext cx="9856415" cy="10641204"/>
          </a:xfrm>
          <a:custGeom>
            <a:avLst/>
            <a:gdLst/>
            <a:ahLst/>
            <a:cxnLst/>
            <a:rect l="l" t="t" r="r" b="b"/>
            <a:pathLst>
              <a:path w="9856415" h="10641204">
                <a:moveTo>
                  <a:pt x="0" y="0"/>
                </a:moveTo>
                <a:lnTo>
                  <a:pt x="9856415" y="0"/>
                </a:lnTo>
                <a:lnTo>
                  <a:pt x="9856415" y="10641204"/>
                </a:lnTo>
                <a:lnTo>
                  <a:pt x="0" y="106412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1228152" y="419100"/>
            <a:ext cx="15831695" cy="2295525"/>
          </a:xfrm>
          <a:prstGeom prst="rect">
            <a:avLst/>
          </a:prstGeom>
        </p:spPr>
        <p:txBody>
          <a:bodyPr lIns="0" tIns="0" rIns="0" bIns="0" rtlCol="0" anchor="t">
            <a:spAutoFit/>
          </a:bodyPr>
          <a:lstStyle/>
          <a:p>
            <a:pPr algn="ctr">
              <a:lnSpc>
                <a:spcPts val="9000"/>
              </a:lnSpc>
            </a:pPr>
            <a:r>
              <a:rPr lang="en-US" sz="7500" dirty="0">
                <a:solidFill>
                  <a:srgbClr val="000000"/>
                </a:solidFill>
                <a:latin typeface="Poppins Medium"/>
                <a:ea typeface="Poppins Medium"/>
                <a:cs typeface="Poppins Medium"/>
                <a:sym typeface="Poppins Medium"/>
              </a:rPr>
              <a:t>RESOURCES FOR PEOPLE GETTING OUT OF ABUSIVE RELATIONSHIPS</a:t>
            </a:r>
          </a:p>
        </p:txBody>
      </p:sp>
      <p:sp>
        <p:nvSpPr>
          <p:cNvPr id="4" name="Freeform 4"/>
          <p:cNvSpPr/>
          <p:nvPr/>
        </p:nvSpPr>
        <p:spPr>
          <a:xfrm rot="-2178143">
            <a:off x="14135740" y="6221291"/>
            <a:ext cx="6982142" cy="4570130"/>
          </a:xfrm>
          <a:custGeom>
            <a:avLst/>
            <a:gdLst/>
            <a:ahLst/>
            <a:cxnLst/>
            <a:rect l="l" t="t" r="r" b="b"/>
            <a:pathLst>
              <a:path w="6982142" h="4570130">
                <a:moveTo>
                  <a:pt x="0" y="0"/>
                </a:moveTo>
                <a:lnTo>
                  <a:pt x="6982142" y="0"/>
                </a:lnTo>
                <a:lnTo>
                  <a:pt x="6982142" y="4570130"/>
                </a:lnTo>
                <a:lnTo>
                  <a:pt x="0" y="457013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TextBox 5"/>
          <p:cNvSpPr txBox="1"/>
          <p:nvPr/>
        </p:nvSpPr>
        <p:spPr>
          <a:xfrm>
            <a:off x="1828965" y="2933700"/>
            <a:ext cx="14630071" cy="7057125"/>
          </a:xfrm>
          <a:prstGeom prst="rect">
            <a:avLst/>
          </a:prstGeom>
        </p:spPr>
        <p:txBody>
          <a:bodyPr lIns="0" tIns="0" rIns="0" bIns="0" rtlCol="0" anchor="t">
            <a:spAutoFit/>
          </a:bodyPr>
          <a:lstStyle/>
          <a:p>
            <a:pPr marL="755651" lvl="1" indent="-377825" algn="l">
              <a:lnSpc>
                <a:spcPts val="4550"/>
              </a:lnSpc>
              <a:buFont typeface="Arial"/>
              <a:buChar char="•"/>
            </a:pPr>
            <a:r>
              <a:rPr lang="en-US" sz="3500" dirty="0">
                <a:solidFill>
                  <a:srgbClr val="000000"/>
                </a:solidFill>
                <a:latin typeface="Poppins Medium"/>
                <a:ea typeface="Poppins Medium"/>
                <a:cs typeface="Poppins Medium"/>
                <a:sym typeface="Poppins Medium"/>
              </a:rPr>
              <a:t>There are organizations in the Seattle/King County area that can help survivors of teen dating violence </a:t>
            </a:r>
          </a:p>
          <a:p>
            <a:pPr marL="1511301" lvl="2" indent="-503767" algn="l">
              <a:lnSpc>
                <a:spcPts val="4550"/>
              </a:lnSpc>
              <a:buFont typeface="Arial"/>
              <a:buChar char="⚬"/>
            </a:pPr>
            <a:r>
              <a:rPr lang="en-US" sz="3500" u="sng" dirty="0">
                <a:solidFill>
                  <a:srgbClr val="000000"/>
                </a:solidFill>
                <a:latin typeface="Poppins Medium"/>
                <a:ea typeface="Poppins Medium"/>
                <a:cs typeface="Poppins Medium"/>
                <a:sym typeface="Poppins Medium"/>
                <a:hlinkClick r:id="rId7" tooltip="https://newbegin.org"/>
              </a:rPr>
              <a:t>New Beginnings</a:t>
            </a:r>
          </a:p>
          <a:p>
            <a:pPr marL="1511301" lvl="2" indent="-503767" algn="l">
              <a:lnSpc>
                <a:spcPts val="4550"/>
              </a:lnSpc>
              <a:buFont typeface="Arial"/>
              <a:buChar char="⚬"/>
            </a:pPr>
            <a:r>
              <a:rPr lang="en-US" sz="3500" u="sng" dirty="0">
                <a:solidFill>
                  <a:srgbClr val="000000"/>
                </a:solidFill>
                <a:latin typeface="Poppins Medium"/>
                <a:ea typeface="Poppins Medium"/>
                <a:cs typeface="Poppins Medium"/>
                <a:sym typeface="Poppins Medium"/>
                <a:hlinkClick r:id="rId8" tooltip="https://wscadv.org/get-help-now/"/>
              </a:rPr>
              <a:t>Washington State Coalition Against Domestic Violence </a:t>
            </a:r>
          </a:p>
          <a:p>
            <a:pPr marL="1511301" lvl="2" indent="-503767" algn="l">
              <a:lnSpc>
                <a:spcPts val="4550"/>
              </a:lnSpc>
              <a:buFont typeface="Arial"/>
              <a:buChar char="⚬"/>
            </a:pPr>
            <a:r>
              <a:rPr lang="en-US" sz="3500" u="sng" dirty="0">
                <a:solidFill>
                  <a:srgbClr val="000000"/>
                </a:solidFill>
                <a:latin typeface="Poppins Medium"/>
                <a:ea typeface="Poppins Medium"/>
                <a:cs typeface="Poppins Medium"/>
                <a:sym typeface="Poppins Medium"/>
                <a:hlinkClick r:id="rId9"/>
              </a:rPr>
              <a:t>Harborview Abuse &amp; Trauma Center</a:t>
            </a:r>
            <a:endParaRPr lang="en-US" sz="3500" u="sng" dirty="0">
              <a:solidFill>
                <a:srgbClr val="000000"/>
              </a:solidFill>
              <a:latin typeface="Poppins Medium"/>
              <a:ea typeface="Poppins Medium"/>
              <a:cs typeface="Poppins Medium"/>
              <a:sym typeface="Poppins Medium"/>
              <a:hlinkClick r:id="rId8" tooltip="https://wscadv.org/get-help-now/"/>
            </a:endParaRPr>
          </a:p>
          <a:p>
            <a:pPr marL="755651" lvl="1" indent="-377825" algn="l">
              <a:lnSpc>
                <a:spcPts val="4550"/>
              </a:lnSpc>
              <a:buFont typeface="Arial"/>
              <a:buChar char="•"/>
            </a:pPr>
            <a:r>
              <a:rPr lang="en-US" sz="3500" dirty="0">
                <a:solidFill>
                  <a:srgbClr val="000000"/>
                </a:solidFill>
                <a:latin typeface="Poppins Medium"/>
                <a:ea typeface="Poppins Medium"/>
                <a:cs typeface="Poppins Medium"/>
                <a:sym typeface="Poppins Medium"/>
              </a:rPr>
              <a:t>There are national hotlines that teens can text or call for help</a:t>
            </a:r>
          </a:p>
          <a:p>
            <a:pPr marL="1511301" lvl="2" indent="-503767" algn="l">
              <a:lnSpc>
                <a:spcPts val="4550"/>
              </a:lnSpc>
              <a:buFont typeface="Arial"/>
              <a:buChar char="⚬"/>
            </a:pPr>
            <a:r>
              <a:rPr lang="en-US" sz="3500" u="sng" dirty="0">
                <a:solidFill>
                  <a:srgbClr val="000000"/>
                </a:solidFill>
                <a:latin typeface="Poppins Medium"/>
                <a:ea typeface="Poppins Medium"/>
                <a:cs typeface="Poppins Medium"/>
                <a:sym typeface="Poppins Medium"/>
                <a:hlinkClick r:id="rId10" tooltip="https://www.thehotline.org"/>
              </a:rPr>
              <a:t>National Domestic Violence Hotline</a:t>
            </a:r>
          </a:p>
          <a:p>
            <a:pPr marL="2266952" lvl="3" indent="-566738" algn="l">
              <a:lnSpc>
                <a:spcPts val="4550"/>
              </a:lnSpc>
              <a:buFont typeface="Arial"/>
              <a:buChar char="￭"/>
            </a:pPr>
            <a:r>
              <a:rPr lang="en-US" sz="3500" dirty="0">
                <a:solidFill>
                  <a:srgbClr val="000000"/>
                </a:solidFill>
                <a:latin typeface="Poppins Medium"/>
                <a:ea typeface="Poppins Medium"/>
                <a:cs typeface="Poppins Medium"/>
                <a:sym typeface="Poppins Medium"/>
              </a:rPr>
              <a:t>Text “START” to 88788</a:t>
            </a:r>
          </a:p>
          <a:p>
            <a:pPr marL="2266952" lvl="3" indent="-566738" algn="l">
              <a:lnSpc>
                <a:spcPts val="4550"/>
              </a:lnSpc>
              <a:buFont typeface="Arial"/>
              <a:buChar char="￭"/>
            </a:pPr>
            <a:r>
              <a:rPr lang="en-US" sz="3500" dirty="0">
                <a:solidFill>
                  <a:srgbClr val="000000"/>
                </a:solidFill>
                <a:latin typeface="Poppins Medium"/>
                <a:ea typeface="Poppins Medium"/>
                <a:cs typeface="Poppins Medium"/>
                <a:sym typeface="Poppins Medium"/>
              </a:rPr>
              <a:t>Call 1.800.799.7233</a:t>
            </a:r>
          </a:p>
          <a:p>
            <a:pPr marL="1511301" lvl="2" indent="-503767" algn="l">
              <a:lnSpc>
                <a:spcPts val="4550"/>
              </a:lnSpc>
              <a:buFont typeface="Arial"/>
              <a:buChar char="⚬"/>
            </a:pPr>
            <a:r>
              <a:rPr lang="en-US" sz="3500" u="sng" dirty="0">
                <a:solidFill>
                  <a:srgbClr val="000000"/>
                </a:solidFill>
                <a:latin typeface="Poppins Medium"/>
                <a:ea typeface="Poppins Medium"/>
                <a:cs typeface="Poppins Medium"/>
                <a:sym typeface="Poppins Medium"/>
                <a:hlinkClick r:id="rId11" tooltip="https://www.loveisrespect.org"/>
              </a:rPr>
              <a:t>Love is Respect</a:t>
            </a:r>
          </a:p>
          <a:p>
            <a:pPr marL="2266952" lvl="3" indent="-566738" algn="l">
              <a:lnSpc>
                <a:spcPts val="4550"/>
              </a:lnSpc>
              <a:buFont typeface="Arial"/>
              <a:buChar char="￭"/>
            </a:pPr>
            <a:r>
              <a:rPr lang="en-US" sz="3500" dirty="0">
                <a:solidFill>
                  <a:srgbClr val="000000"/>
                </a:solidFill>
                <a:latin typeface="Poppins Medium"/>
                <a:ea typeface="Poppins Medium"/>
                <a:cs typeface="Poppins Medium"/>
                <a:sym typeface="Poppins Medium"/>
              </a:rPr>
              <a:t>Text “LOVEIS” to 22522</a:t>
            </a:r>
          </a:p>
          <a:p>
            <a:pPr marL="2266952" lvl="3" indent="-566738" algn="l">
              <a:lnSpc>
                <a:spcPts val="4550"/>
              </a:lnSpc>
              <a:buFont typeface="Arial"/>
              <a:buChar char="￭"/>
            </a:pPr>
            <a:r>
              <a:rPr lang="en-US" sz="3500" dirty="0">
                <a:solidFill>
                  <a:srgbClr val="000000"/>
                </a:solidFill>
                <a:latin typeface="Poppins Medium"/>
                <a:ea typeface="Poppins Medium"/>
                <a:cs typeface="Poppins Medium"/>
                <a:sym typeface="Poppins Medium"/>
              </a:rPr>
              <a:t>Call 1.866.331.9474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5400000">
            <a:off x="-6637332" y="4875913"/>
            <a:ext cx="14190524" cy="9401222"/>
          </a:xfrm>
          <a:custGeom>
            <a:avLst/>
            <a:gdLst/>
            <a:ahLst/>
            <a:cxnLst/>
            <a:rect l="l" t="t" r="r" b="b"/>
            <a:pathLst>
              <a:path w="14190524" h="9401222">
                <a:moveTo>
                  <a:pt x="0" y="0"/>
                </a:moveTo>
                <a:lnTo>
                  <a:pt x="14190524" y="0"/>
                </a:lnTo>
                <a:lnTo>
                  <a:pt x="14190524" y="9401223"/>
                </a:lnTo>
                <a:lnTo>
                  <a:pt x="0" y="940122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8179256">
            <a:off x="12951655" y="-3429947"/>
            <a:ext cx="6259026" cy="6477646"/>
          </a:xfrm>
          <a:custGeom>
            <a:avLst/>
            <a:gdLst/>
            <a:ahLst/>
            <a:cxnLst/>
            <a:rect l="l" t="t" r="r" b="b"/>
            <a:pathLst>
              <a:path w="6259026" h="6477646">
                <a:moveTo>
                  <a:pt x="0" y="0"/>
                </a:moveTo>
                <a:lnTo>
                  <a:pt x="6259026" y="0"/>
                </a:lnTo>
                <a:lnTo>
                  <a:pt x="6259026" y="6477646"/>
                </a:lnTo>
                <a:lnTo>
                  <a:pt x="0" y="647764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2698100" y="1589278"/>
            <a:ext cx="8115300" cy="1457325"/>
          </a:xfrm>
          <a:prstGeom prst="rect">
            <a:avLst/>
          </a:prstGeom>
        </p:spPr>
        <p:txBody>
          <a:bodyPr lIns="0" tIns="0" rIns="0" bIns="0" rtlCol="0" anchor="t">
            <a:spAutoFit/>
          </a:bodyPr>
          <a:lstStyle/>
          <a:p>
            <a:pPr algn="l">
              <a:lnSpc>
                <a:spcPts val="11400"/>
              </a:lnSpc>
            </a:pPr>
            <a:r>
              <a:rPr lang="en-US" sz="9500">
                <a:solidFill>
                  <a:srgbClr val="000000"/>
                </a:solidFill>
                <a:latin typeface="Poppins Medium"/>
                <a:ea typeface="Poppins Medium"/>
                <a:cs typeface="Poppins Medium"/>
                <a:sym typeface="Poppins Medium"/>
              </a:rPr>
              <a:t>REMEMBER...</a:t>
            </a:r>
          </a:p>
        </p:txBody>
      </p:sp>
      <p:sp>
        <p:nvSpPr>
          <p:cNvPr id="5" name="TextBox 5"/>
          <p:cNvSpPr txBox="1"/>
          <p:nvPr/>
        </p:nvSpPr>
        <p:spPr>
          <a:xfrm>
            <a:off x="2698100" y="3506597"/>
            <a:ext cx="13855137" cy="5181600"/>
          </a:xfrm>
          <a:prstGeom prst="rect">
            <a:avLst/>
          </a:prstGeom>
        </p:spPr>
        <p:txBody>
          <a:bodyPr lIns="0" tIns="0" rIns="0" bIns="0" rtlCol="0" anchor="t">
            <a:spAutoFit/>
          </a:bodyPr>
          <a:lstStyle/>
          <a:p>
            <a:pPr marL="971550" lvl="1" indent="-485775" algn="l">
              <a:lnSpc>
                <a:spcPts val="5850"/>
              </a:lnSpc>
              <a:buFont typeface="Arial"/>
              <a:buChar char="•"/>
            </a:pPr>
            <a:r>
              <a:rPr lang="en-US" sz="4500">
                <a:solidFill>
                  <a:srgbClr val="000000"/>
                </a:solidFill>
                <a:latin typeface="Poppins Medium"/>
                <a:ea typeface="Poppins Medium"/>
                <a:cs typeface="Poppins Medium"/>
                <a:sym typeface="Poppins Medium"/>
              </a:rPr>
              <a:t>Relationships should be a positive addition to your life</a:t>
            </a:r>
          </a:p>
          <a:p>
            <a:pPr marL="971550" lvl="1" indent="-485775" algn="l">
              <a:lnSpc>
                <a:spcPts val="5850"/>
              </a:lnSpc>
              <a:buFont typeface="Arial"/>
              <a:buChar char="•"/>
            </a:pPr>
            <a:r>
              <a:rPr lang="en-US" sz="4500">
                <a:solidFill>
                  <a:srgbClr val="000000"/>
                </a:solidFill>
                <a:latin typeface="Poppins Medium"/>
                <a:ea typeface="Poppins Medium"/>
                <a:cs typeface="Poppins Medium"/>
                <a:sym typeface="Poppins Medium"/>
              </a:rPr>
              <a:t>Healthy relationships take intention and upkeep </a:t>
            </a:r>
          </a:p>
          <a:p>
            <a:pPr marL="971550" lvl="1" indent="-485775" algn="l">
              <a:lnSpc>
                <a:spcPts val="5850"/>
              </a:lnSpc>
              <a:buFont typeface="Arial"/>
              <a:buChar char="•"/>
            </a:pPr>
            <a:r>
              <a:rPr lang="en-US" sz="4500">
                <a:solidFill>
                  <a:srgbClr val="000000"/>
                </a:solidFill>
                <a:latin typeface="Poppins Medium"/>
                <a:ea typeface="Poppins Medium"/>
                <a:cs typeface="Poppins Medium"/>
                <a:sym typeface="Poppins Medium"/>
              </a:rPr>
              <a:t>Sometimes healthy relationships have one or two unhealthy characteristics </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That’s okay, as long as they’re worked 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AB7DD"/>
        </a:solidFill>
        <a:effectLst/>
      </p:bgPr>
    </p:bg>
    <p:spTree>
      <p:nvGrpSpPr>
        <p:cNvPr id="1" name=""/>
        <p:cNvGrpSpPr/>
        <p:nvPr/>
      </p:nvGrpSpPr>
      <p:grpSpPr>
        <a:xfrm>
          <a:off x="0" y="0"/>
          <a:ext cx="0" cy="0"/>
          <a:chOff x="0" y="0"/>
          <a:chExt cx="0" cy="0"/>
        </a:xfrm>
      </p:grpSpPr>
      <p:sp>
        <p:nvSpPr>
          <p:cNvPr id="2" name="Freeform 2"/>
          <p:cNvSpPr/>
          <p:nvPr/>
        </p:nvSpPr>
        <p:spPr>
          <a:xfrm rot="-2356616">
            <a:off x="-1849401" y="-7596346"/>
            <a:ext cx="22856984" cy="17288192"/>
          </a:xfrm>
          <a:custGeom>
            <a:avLst/>
            <a:gdLst/>
            <a:ahLst/>
            <a:cxnLst/>
            <a:rect l="l" t="t" r="r" b="b"/>
            <a:pathLst>
              <a:path w="22856984" h="17288192">
                <a:moveTo>
                  <a:pt x="0" y="0"/>
                </a:moveTo>
                <a:lnTo>
                  <a:pt x="22856984" y="0"/>
                </a:lnTo>
                <a:lnTo>
                  <a:pt x="22856984" y="17288192"/>
                </a:lnTo>
                <a:lnTo>
                  <a:pt x="0" y="17288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9997695" y="1047750"/>
            <a:ext cx="392597" cy="392597"/>
            <a:chOff x="0" y="0"/>
            <a:chExt cx="6350000" cy="6350000"/>
          </a:xfrm>
        </p:grpSpPr>
        <p:sp>
          <p:nvSpPr>
            <p:cNvPr id="4" name="Freeform 4"/>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000000">
                <a:alpha val="0"/>
              </a:srgbClr>
            </a:solidFill>
          </p:spPr>
          <p:txBody>
            <a:bodyPr/>
            <a:lstStyle/>
            <a:p>
              <a:endParaRPr lang="en-US"/>
            </a:p>
          </p:txBody>
        </p:sp>
      </p:grpSp>
      <p:sp>
        <p:nvSpPr>
          <p:cNvPr id="5" name="Freeform 5"/>
          <p:cNvSpPr/>
          <p:nvPr/>
        </p:nvSpPr>
        <p:spPr>
          <a:xfrm>
            <a:off x="2251171" y="4059804"/>
            <a:ext cx="4344840" cy="4589849"/>
          </a:xfrm>
          <a:custGeom>
            <a:avLst/>
            <a:gdLst/>
            <a:ahLst/>
            <a:cxnLst/>
            <a:rect l="l" t="t" r="r" b="b"/>
            <a:pathLst>
              <a:path w="4344840" h="4589849">
                <a:moveTo>
                  <a:pt x="0" y="0"/>
                </a:moveTo>
                <a:lnTo>
                  <a:pt x="4344840" y="0"/>
                </a:lnTo>
                <a:lnTo>
                  <a:pt x="4344840" y="4589849"/>
                </a:lnTo>
                <a:lnTo>
                  <a:pt x="0" y="4589849"/>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6" name="Freeform 6"/>
          <p:cNvSpPr/>
          <p:nvPr/>
        </p:nvSpPr>
        <p:spPr>
          <a:xfrm>
            <a:off x="6984854" y="4059804"/>
            <a:ext cx="4344840" cy="4589849"/>
          </a:xfrm>
          <a:custGeom>
            <a:avLst/>
            <a:gdLst/>
            <a:ahLst/>
            <a:cxnLst/>
            <a:rect l="l" t="t" r="r" b="b"/>
            <a:pathLst>
              <a:path w="4344840" h="4589849">
                <a:moveTo>
                  <a:pt x="0" y="0"/>
                </a:moveTo>
                <a:lnTo>
                  <a:pt x="4344840" y="0"/>
                </a:lnTo>
                <a:lnTo>
                  <a:pt x="4344840" y="4589849"/>
                </a:lnTo>
                <a:lnTo>
                  <a:pt x="0" y="4589849"/>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7" name="Freeform 7"/>
          <p:cNvSpPr/>
          <p:nvPr/>
        </p:nvSpPr>
        <p:spPr>
          <a:xfrm>
            <a:off x="11554370" y="4059804"/>
            <a:ext cx="4344840" cy="4589849"/>
          </a:xfrm>
          <a:custGeom>
            <a:avLst/>
            <a:gdLst/>
            <a:ahLst/>
            <a:cxnLst/>
            <a:rect l="l" t="t" r="r" b="b"/>
            <a:pathLst>
              <a:path w="4344840" h="4589849">
                <a:moveTo>
                  <a:pt x="0" y="0"/>
                </a:moveTo>
                <a:lnTo>
                  <a:pt x="4344839" y="0"/>
                </a:lnTo>
                <a:lnTo>
                  <a:pt x="4344839" y="4589849"/>
                </a:lnTo>
                <a:lnTo>
                  <a:pt x="0" y="4589849"/>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8" name="TextBox 8"/>
          <p:cNvSpPr txBox="1"/>
          <p:nvPr/>
        </p:nvSpPr>
        <p:spPr>
          <a:xfrm>
            <a:off x="2732101" y="5969020"/>
            <a:ext cx="3382980" cy="1311275"/>
          </a:xfrm>
          <a:prstGeom prst="rect">
            <a:avLst/>
          </a:prstGeom>
        </p:spPr>
        <p:txBody>
          <a:bodyPr lIns="0" tIns="0" rIns="0" bIns="0" rtlCol="0" anchor="t">
            <a:spAutoFit/>
          </a:bodyPr>
          <a:lstStyle/>
          <a:p>
            <a:pPr algn="ctr">
              <a:lnSpc>
                <a:spcPts val="5200"/>
              </a:lnSpc>
            </a:pPr>
            <a:r>
              <a:rPr lang="en-US" sz="4000">
                <a:solidFill>
                  <a:srgbClr val="000000"/>
                </a:solidFill>
                <a:latin typeface="Poppins Medium"/>
                <a:ea typeface="Poppins Medium"/>
                <a:cs typeface="Poppins Medium"/>
                <a:sym typeface="Poppins Medium"/>
              </a:rPr>
              <a:t>Be respectful of others</a:t>
            </a:r>
          </a:p>
        </p:txBody>
      </p:sp>
      <p:sp>
        <p:nvSpPr>
          <p:cNvPr id="9" name="TextBox 9"/>
          <p:cNvSpPr txBox="1"/>
          <p:nvPr/>
        </p:nvSpPr>
        <p:spPr>
          <a:xfrm>
            <a:off x="4243512" y="4830682"/>
            <a:ext cx="360159" cy="893286"/>
          </a:xfrm>
          <a:prstGeom prst="rect">
            <a:avLst/>
          </a:prstGeom>
        </p:spPr>
        <p:txBody>
          <a:bodyPr lIns="0" tIns="0" rIns="0" bIns="0" rtlCol="0" anchor="t">
            <a:spAutoFit/>
          </a:bodyPr>
          <a:lstStyle/>
          <a:p>
            <a:pPr algn="ctr">
              <a:lnSpc>
                <a:spcPts val="7280"/>
              </a:lnSpc>
            </a:pPr>
            <a:r>
              <a:rPr lang="en-US" sz="5600">
                <a:solidFill>
                  <a:srgbClr val="000000"/>
                </a:solidFill>
                <a:latin typeface="Poppins Bold"/>
                <a:ea typeface="Poppins Bold"/>
                <a:cs typeface="Poppins Bold"/>
                <a:sym typeface="Poppins Bold"/>
              </a:rPr>
              <a:t>1</a:t>
            </a:r>
          </a:p>
        </p:txBody>
      </p:sp>
      <p:sp>
        <p:nvSpPr>
          <p:cNvPr id="10" name="TextBox 10"/>
          <p:cNvSpPr txBox="1"/>
          <p:nvPr/>
        </p:nvSpPr>
        <p:spPr>
          <a:xfrm>
            <a:off x="7670818" y="5966263"/>
            <a:ext cx="3145441" cy="1968500"/>
          </a:xfrm>
          <a:prstGeom prst="rect">
            <a:avLst/>
          </a:prstGeom>
        </p:spPr>
        <p:txBody>
          <a:bodyPr lIns="0" tIns="0" rIns="0" bIns="0" rtlCol="0" anchor="t">
            <a:spAutoFit/>
          </a:bodyPr>
          <a:lstStyle/>
          <a:p>
            <a:pPr algn="ctr">
              <a:lnSpc>
                <a:spcPts val="5200"/>
              </a:lnSpc>
            </a:pPr>
            <a:r>
              <a:rPr lang="en-US" sz="4000">
                <a:solidFill>
                  <a:srgbClr val="000000"/>
                </a:solidFill>
                <a:latin typeface="Poppins Medium"/>
                <a:ea typeface="Poppins Medium"/>
                <a:cs typeface="Poppins Medium"/>
                <a:sym typeface="Poppins Medium"/>
              </a:rPr>
              <a:t>Be mindful of what you share*</a:t>
            </a:r>
          </a:p>
        </p:txBody>
      </p:sp>
      <p:sp>
        <p:nvSpPr>
          <p:cNvPr id="11" name="TextBox 11"/>
          <p:cNvSpPr txBox="1"/>
          <p:nvPr/>
        </p:nvSpPr>
        <p:spPr>
          <a:xfrm>
            <a:off x="9075190" y="4830682"/>
            <a:ext cx="360159" cy="893286"/>
          </a:xfrm>
          <a:prstGeom prst="rect">
            <a:avLst/>
          </a:prstGeom>
        </p:spPr>
        <p:txBody>
          <a:bodyPr lIns="0" tIns="0" rIns="0" bIns="0" rtlCol="0" anchor="t">
            <a:spAutoFit/>
          </a:bodyPr>
          <a:lstStyle/>
          <a:p>
            <a:pPr algn="ctr">
              <a:lnSpc>
                <a:spcPts val="7280"/>
              </a:lnSpc>
            </a:pPr>
            <a:r>
              <a:rPr lang="en-US" sz="5600">
                <a:solidFill>
                  <a:srgbClr val="000000"/>
                </a:solidFill>
                <a:latin typeface="Poppins Bold"/>
                <a:ea typeface="Poppins Bold"/>
                <a:cs typeface="Poppins Bold"/>
                <a:sym typeface="Poppins Bold"/>
              </a:rPr>
              <a:t>2</a:t>
            </a:r>
          </a:p>
        </p:txBody>
      </p:sp>
      <p:sp>
        <p:nvSpPr>
          <p:cNvPr id="12" name="TextBox 12"/>
          <p:cNvSpPr txBox="1"/>
          <p:nvPr/>
        </p:nvSpPr>
        <p:spPr>
          <a:xfrm>
            <a:off x="12347788" y="5966263"/>
            <a:ext cx="2945631" cy="1968500"/>
          </a:xfrm>
          <a:prstGeom prst="rect">
            <a:avLst/>
          </a:prstGeom>
        </p:spPr>
        <p:txBody>
          <a:bodyPr lIns="0" tIns="0" rIns="0" bIns="0" rtlCol="0" anchor="t">
            <a:spAutoFit/>
          </a:bodyPr>
          <a:lstStyle/>
          <a:p>
            <a:pPr algn="ctr">
              <a:lnSpc>
                <a:spcPts val="5200"/>
              </a:lnSpc>
            </a:pPr>
            <a:r>
              <a:rPr lang="en-US" sz="4000">
                <a:solidFill>
                  <a:srgbClr val="000000"/>
                </a:solidFill>
                <a:latin typeface="Poppins Medium"/>
                <a:ea typeface="Poppins Medium"/>
                <a:cs typeface="Poppins Medium"/>
                <a:sym typeface="Poppins Medium"/>
              </a:rPr>
              <a:t>No shaming others</a:t>
            </a:r>
          </a:p>
        </p:txBody>
      </p:sp>
      <p:sp>
        <p:nvSpPr>
          <p:cNvPr id="13" name="TextBox 13"/>
          <p:cNvSpPr txBox="1"/>
          <p:nvPr/>
        </p:nvSpPr>
        <p:spPr>
          <a:xfrm>
            <a:off x="13640524" y="4830682"/>
            <a:ext cx="360159" cy="893286"/>
          </a:xfrm>
          <a:prstGeom prst="rect">
            <a:avLst/>
          </a:prstGeom>
        </p:spPr>
        <p:txBody>
          <a:bodyPr lIns="0" tIns="0" rIns="0" bIns="0" rtlCol="0" anchor="t">
            <a:spAutoFit/>
          </a:bodyPr>
          <a:lstStyle/>
          <a:p>
            <a:pPr algn="ctr">
              <a:lnSpc>
                <a:spcPts val="7280"/>
              </a:lnSpc>
            </a:pPr>
            <a:r>
              <a:rPr lang="en-US" sz="5600">
                <a:solidFill>
                  <a:srgbClr val="000000"/>
                </a:solidFill>
                <a:latin typeface="Poppins Bold"/>
                <a:ea typeface="Poppins Bold"/>
                <a:cs typeface="Poppins Bold"/>
                <a:sym typeface="Poppins Bold"/>
              </a:rPr>
              <a:t>3</a:t>
            </a:r>
          </a:p>
        </p:txBody>
      </p:sp>
      <p:sp>
        <p:nvSpPr>
          <p:cNvPr id="14" name="TextBox 14"/>
          <p:cNvSpPr txBox="1"/>
          <p:nvPr/>
        </p:nvSpPr>
        <p:spPr>
          <a:xfrm>
            <a:off x="1943807" y="711685"/>
            <a:ext cx="14400386" cy="1457325"/>
          </a:xfrm>
          <a:prstGeom prst="rect">
            <a:avLst/>
          </a:prstGeom>
        </p:spPr>
        <p:txBody>
          <a:bodyPr lIns="0" tIns="0" rIns="0" bIns="0" rtlCol="0" anchor="t">
            <a:spAutoFit/>
          </a:bodyPr>
          <a:lstStyle/>
          <a:p>
            <a:pPr algn="ctr">
              <a:lnSpc>
                <a:spcPts val="11519"/>
              </a:lnSpc>
            </a:pPr>
            <a:r>
              <a:rPr lang="en-US" sz="9600">
                <a:solidFill>
                  <a:srgbClr val="000000"/>
                </a:solidFill>
                <a:latin typeface="Poppins Medium"/>
                <a:ea typeface="Poppins Medium"/>
                <a:cs typeface="Poppins Medium"/>
                <a:sym typeface="Poppins Medium"/>
              </a:rPr>
              <a:t>GENTLE REMINDERS</a:t>
            </a:r>
          </a:p>
        </p:txBody>
      </p:sp>
      <p:sp>
        <p:nvSpPr>
          <p:cNvPr id="15" name="TextBox 15"/>
          <p:cNvSpPr txBox="1"/>
          <p:nvPr/>
        </p:nvSpPr>
        <p:spPr>
          <a:xfrm>
            <a:off x="4522188" y="2130910"/>
            <a:ext cx="9826323" cy="1301750"/>
          </a:xfrm>
          <a:prstGeom prst="rect">
            <a:avLst/>
          </a:prstGeom>
        </p:spPr>
        <p:txBody>
          <a:bodyPr lIns="0" tIns="0" rIns="0" bIns="0" rtlCol="0" anchor="t">
            <a:spAutoFit/>
          </a:bodyPr>
          <a:lstStyle/>
          <a:p>
            <a:pPr algn="ctr">
              <a:lnSpc>
                <a:spcPts val="5199"/>
              </a:lnSpc>
            </a:pPr>
            <a:r>
              <a:rPr lang="en-US" sz="3999">
                <a:solidFill>
                  <a:srgbClr val="000000"/>
                </a:solidFill>
                <a:latin typeface="Poppins Medium"/>
                <a:ea typeface="Poppins Medium"/>
                <a:cs typeface="Poppins Medium"/>
                <a:sym typeface="Poppins Medium"/>
              </a:rPr>
              <a:t>Please keep these in mind as we go through the presentation</a:t>
            </a:r>
          </a:p>
        </p:txBody>
      </p:sp>
      <p:sp>
        <p:nvSpPr>
          <p:cNvPr id="16" name="TextBox 16"/>
          <p:cNvSpPr txBox="1"/>
          <p:nvPr/>
        </p:nvSpPr>
        <p:spPr>
          <a:xfrm>
            <a:off x="8498670" y="8906828"/>
            <a:ext cx="9571815" cy="1127125"/>
          </a:xfrm>
          <a:prstGeom prst="rect">
            <a:avLst/>
          </a:prstGeom>
        </p:spPr>
        <p:txBody>
          <a:bodyPr lIns="0" tIns="0" rIns="0" bIns="0" rtlCol="0" anchor="t">
            <a:spAutoFit/>
          </a:bodyPr>
          <a:lstStyle/>
          <a:p>
            <a:pPr algn="l">
              <a:lnSpc>
                <a:spcPts val="4550"/>
              </a:lnSpc>
            </a:pPr>
            <a:r>
              <a:rPr lang="en-US" sz="3500">
                <a:solidFill>
                  <a:srgbClr val="000000"/>
                </a:solidFill>
                <a:latin typeface="Poppins Medium"/>
                <a:ea typeface="Poppins Medium"/>
                <a:cs typeface="Poppins Medium"/>
                <a:sym typeface="Poppins Medium"/>
              </a:rPr>
              <a:t>*Mandated reporters will have to report if a student has been assaulted or abused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10800000">
            <a:off x="-6724363" y="-4257722"/>
            <a:ext cx="14190524" cy="9401222"/>
          </a:xfrm>
          <a:custGeom>
            <a:avLst/>
            <a:gdLst/>
            <a:ahLst/>
            <a:cxnLst/>
            <a:rect l="l" t="t" r="r" b="b"/>
            <a:pathLst>
              <a:path w="14190524" h="9401222">
                <a:moveTo>
                  <a:pt x="0" y="0"/>
                </a:moveTo>
                <a:lnTo>
                  <a:pt x="14190524" y="0"/>
                </a:lnTo>
                <a:lnTo>
                  <a:pt x="14190524" y="9401222"/>
                </a:lnTo>
                <a:lnTo>
                  <a:pt x="0" y="940122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8179256">
            <a:off x="13398919" y="-3238823"/>
            <a:ext cx="6259026" cy="6477646"/>
          </a:xfrm>
          <a:custGeom>
            <a:avLst/>
            <a:gdLst/>
            <a:ahLst/>
            <a:cxnLst/>
            <a:rect l="l" t="t" r="r" b="b"/>
            <a:pathLst>
              <a:path w="6259026" h="6477646">
                <a:moveTo>
                  <a:pt x="0" y="0"/>
                </a:moveTo>
                <a:lnTo>
                  <a:pt x="6259026" y="0"/>
                </a:lnTo>
                <a:lnTo>
                  <a:pt x="6259026" y="6477646"/>
                </a:lnTo>
                <a:lnTo>
                  <a:pt x="0" y="647764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5688705" y="1028700"/>
            <a:ext cx="6910589" cy="1457325"/>
          </a:xfrm>
          <a:prstGeom prst="rect">
            <a:avLst/>
          </a:prstGeom>
        </p:spPr>
        <p:txBody>
          <a:bodyPr lIns="0" tIns="0" rIns="0" bIns="0" rtlCol="0" anchor="t">
            <a:spAutoFit/>
          </a:bodyPr>
          <a:lstStyle/>
          <a:p>
            <a:pPr algn="ctr">
              <a:lnSpc>
                <a:spcPts val="11519"/>
              </a:lnSpc>
            </a:pPr>
            <a:r>
              <a:rPr lang="en-US" sz="9600">
                <a:solidFill>
                  <a:srgbClr val="000000"/>
                </a:solidFill>
                <a:latin typeface="Poppins Medium"/>
                <a:ea typeface="Poppins Medium"/>
                <a:cs typeface="Poppins Medium"/>
                <a:sym typeface="Poppins Medium"/>
              </a:rPr>
              <a:t>ACTIVITY!</a:t>
            </a:r>
          </a:p>
        </p:txBody>
      </p:sp>
      <p:sp>
        <p:nvSpPr>
          <p:cNvPr id="5" name="TextBox 5"/>
          <p:cNvSpPr txBox="1"/>
          <p:nvPr/>
        </p:nvSpPr>
        <p:spPr>
          <a:xfrm>
            <a:off x="1741338" y="2675539"/>
            <a:ext cx="14805323" cy="6834505"/>
          </a:xfrm>
          <a:prstGeom prst="rect">
            <a:avLst/>
          </a:prstGeom>
        </p:spPr>
        <p:txBody>
          <a:bodyPr lIns="0" tIns="0" rIns="0" bIns="0" rtlCol="0" anchor="t">
            <a:spAutoFit/>
          </a:bodyPr>
          <a:lstStyle/>
          <a:p>
            <a:pPr marL="928369" lvl="1" indent="-464185" algn="l">
              <a:lnSpc>
                <a:spcPts val="6019"/>
              </a:lnSpc>
              <a:buFont typeface="Arial"/>
              <a:buChar char="•"/>
            </a:pPr>
            <a:r>
              <a:rPr lang="en-US" sz="4299">
                <a:solidFill>
                  <a:srgbClr val="000000"/>
                </a:solidFill>
                <a:latin typeface="Poppins Medium"/>
                <a:ea typeface="Poppins Medium"/>
                <a:cs typeface="Poppins Medium"/>
                <a:sym typeface="Poppins Medium"/>
              </a:rPr>
              <a:t>Get into 5 groups</a:t>
            </a:r>
          </a:p>
          <a:p>
            <a:pPr marL="928369" lvl="1" indent="-464185" algn="l">
              <a:lnSpc>
                <a:spcPts val="6019"/>
              </a:lnSpc>
              <a:buFont typeface="Arial"/>
              <a:buChar char="•"/>
            </a:pPr>
            <a:r>
              <a:rPr lang="en-US" sz="4299">
                <a:solidFill>
                  <a:srgbClr val="000000"/>
                </a:solidFill>
                <a:latin typeface="Poppins Medium"/>
                <a:ea typeface="Poppins Medium"/>
                <a:cs typeface="Poppins Medium"/>
                <a:sym typeface="Poppins Medium"/>
              </a:rPr>
              <a:t>Each group will get a paper with several scenarios</a:t>
            </a:r>
          </a:p>
          <a:p>
            <a:pPr marL="928369" lvl="1" indent="-464185" algn="l">
              <a:lnSpc>
                <a:spcPts val="6019"/>
              </a:lnSpc>
              <a:buFont typeface="Arial"/>
              <a:buChar char="•"/>
            </a:pPr>
            <a:r>
              <a:rPr lang="en-US" sz="4299">
                <a:solidFill>
                  <a:srgbClr val="000000"/>
                </a:solidFill>
                <a:latin typeface="Poppins Medium"/>
                <a:ea typeface="Poppins Medium"/>
                <a:cs typeface="Poppins Medium"/>
                <a:sym typeface="Poppins Medium"/>
              </a:rPr>
              <a:t>Each group will answer one scenario </a:t>
            </a:r>
          </a:p>
          <a:p>
            <a:pPr marL="1856739" lvl="2" indent="-618913" algn="l">
              <a:lnSpc>
                <a:spcPts val="6019"/>
              </a:lnSpc>
              <a:buFont typeface="Arial"/>
              <a:buChar char="⚬"/>
            </a:pPr>
            <a:r>
              <a:rPr lang="en-US" sz="4299">
                <a:solidFill>
                  <a:srgbClr val="000000"/>
                </a:solidFill>
                <a:latin typeface="Poppins Medium"/>
                <a:ea typeface="Poppins Medium"/>
                <a:cs typeface="Poppins Medium"/>
                <a:sym typeface="Poppins Medium"/>
              </a:rPr>
              <a:t>Decide if the scenario is healthy, unhealthy, or abusive (or somewhere in-between) </a:t>
            </a:r>
          </a:p>
          <a:p>
            <a:pPr marL="928369" lvl="1" indent="-464185" algn="l">
              <a:lnSpc>
                <a:spcPts val="6019"/>
              </a:lnSpc>
              <a:buFont typeface="Arial"/>
              <a:buChar char="•"/>
            </a:pPr>
            <a:r>
              <a:rPr lang="en-US" sz="4299">
                <a:solidFill>
                  <a:srgbClr val="000000"/>
                </a:solidFill>
                <a:latin typeface="Poppins Medium"/>
                <a:ea typeface="Poppins Medium"/>
                <a:cs typeface="Poppins Medium"/>
                <a:sym typeface="Poppins Medium"/>
              </a:rPr>
              <a:t>Come back together and discuss in a larger group</a:t>
            </a:r>
          </a:p>
          <a:p>
            <a:pPr marL="1856739" lvl="2" indent="-618913" algn="l">
              <a:lnSpc>
                <a:spcPts val="6019"/>
              </a:lnSpc>
              <a:buFont typeface="Arial"/>
              <a:buChar char="⚬"/>
            </a:pPr>
            <a:r>
              <a:rPr lang="en-US" sz="4299">
                <a:solidFill>
                  <a:srgbClr val="000000"/>
                </a:solidFill>
                <a:latin typeface="Poppins Medium"/>
                <a:ea typeface="Poppins Medium"/>
                <a:cs typeface="Poppins Medium"/>
                <a:sym typeface="Poppins Medium"/>
              </a:rPr>
              <a:t>Be prepared to share out!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D2CC"/>
        </a:solidFill>
        <a:effectLst/>
      </p:bgPr>
    </p:bg>
    <p:spTree>
      <p:nvGrpSpPr>
        <p:cNvPr id="1" name=""/>
        <p:cNvGrpSpPr/>
        <p:nvPr/>
      </p:nvGrpSpPr>
      <p:grpSpPr>
        <a:xfrm>
          <a:off x="0" y="0"/>
          <a:ext cx="0" cy="0"/>
          <a:chOff x="0" y="0"/>
          <a:chExt cx="0" cy="0"/>
        </a:xfrm>
      </p:grpSpPr>
      <p:sp>
        <p:nvSpPr>
          <p:cNvPr id="2" name="Freeform 2"/>
          <p:cNvSpPr/>
          <p:nvPr/>
        </p:nvSpPr>
        <p:spPr>
          <a:xfrm flipH="1">
            <a:off x="10389436" y="-7275302"/>
            <a:ext cx="13395093" cy="14333270"/>
          </a:xfrm>
          <a:custGeom>
            <a:avLst/>
            <a:gdLst/>
            <a:ahLst/>
            <a:cxnLst/>
            <a:rect l="l" t="t" r="r" b="b"/>
            <a:pathLst>
              <a:path w="13395093" h="14333270">
                <a:moveTo>
                  <a:pt x="13395093" y="0"/>
                </a:moveTo>
                <a:lnTo>
                  <a:pt x="0" y="0"/>
                </a:lnTo>
                <a:lnTo>
                  <a:pt x="0" y="14333271"/>
                </a:lnTo>
                <a:lnTo>
                  <a:pt x="13395093" y="14333271"/>
                </a:lnTo>
                <a:lnTo>
                  <a:pt x="13395093"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1028700" y="1028700"/>
            <a:ext cx="10562361" cy="4267200"/>
          </a:xfrm>
          <a:prstGeom prst="rect">
            <a:avLst/>
          </a:prstGeom>
        </p:spPr>
        <p:txBody>
          <a:bodyPr lIns="0" tIns="0" rIns="0" bIns="0" rtlCol="0" anchor="t">
            <a:spAutoFit/>
          </a:bodyPr>
          <a:lstStyle/>
          <a:p>
            <a:pPr algn="l">
              <a:lnSpc>
                <a:spcPts val="16800"/>
              </a:lnSpc>
            </a:pPr>
            <a:r>
              <a:rPr lang="en-US" sz="14000">
                <a:solidFill>
                  <a:srgbClr val="000000"/>
                </a:solidFill>
                <a:latin typeface="Poppins Medium"/>
                <a:ea typeface="Poppins Medium"/>
                <a:cs typeface="Poppins Medium"/>
                <a:sym typeface="Poppins Medium"/>
              </a:rPr>
              <a:t>THANK YOU!</a:t>
            </a:r>
          </a:p>
        </p:txBody>
      </p:sp>
      <p:sp>
        <p:nvSpPr>
          <p:cNvPr id="4" name="Freeform 4"/>
          <p:cNvSpPr/>
          <p:nvPr/>
        </p:nvSpPr>
        <p:spPr>
          <a:xfrm rot="2700000">
            <a:off x="-3024182" y="6145130"/>
            <a:ext cx="11797300" cy="7815711"/>
          </a:xfrm>
          <a:custGeom>
            <a:avLst/>
            <a:gdLst/>
            <a:ahLst/>
            <a:cxnLst/>
            <a:rect l="l" t="t" r="r" b="b"/>
            <a:pathLst>
              <a:path w="11797300" h="7815711">
                <a:moveTo>
                  <a:pt x="0" y="0"/>
                </a:moveTo>
                <a:lnTo>
                  <a:pt x="11797300" y="0"/>
                </a:lnTo>
                <a:lnTo>
                  <a:pt x="11797300" y="7815711"/>
                </a:lnTo>
                <a:lnTo>
                  <a:pt x="0" y="781571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a:off x="15607636" y="8678782"/>
            <a:ext cx="2680364" cy="1608218"/>
          </a:xfrm>
          <a:custGeom>
            <a:avLst/>
            <a:gdLst/>
            <a:ahLst/>
            <a:cxnLst/>
            <a:rect l="l" t="t" r="r" b="b"/>
            <a:pathLst>
              <a:path w="2680364" h="1608218">
                <a:moveTo>
                  <a:pt x="0" y="0"/>
                </a:moveTo>
                <a:lnTo>
                  <a:pt x="2680364" y="0"/>
                </a:lnTo>
                <a:lnTo>
                  <a:pt x="2680364" y="1608218"/>
                </a:lnTo>
                <a:lnTo>
                  <a:pt x="0" y="1608218"/>
                </a:lnTo>
                <a:lnTo>
                  <a:pt x="0" y="0"/>
                </a:lnTo>
                <a:close/>
              </a:path>
            </a:pathLst>
          </a:custGeom>
          <a:blipFill>
            <a:blip r:embed="rId7"/>
            <a:stretch>
              <a:fillRect/>
            </a:stretch>
          </a:blipFill>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TextBox 2"/>
          <p:cNvSpPr txBox="1"/>
          <p:nvPr/>
        </p:nvSpPr>
        <p:spPr>
          <a:xfrm>
            <a:off x="5896777" y="2107365"/>
            <a:ext cx="6494445" cy="1457325"/>
          </a:xfrm>
          <a:prstGeom prst="rect">
            <a:avLst/>
          </a:prstGeom>
        </p:spPr>
        <p:txBody>
          <a:bodyPr lIns="0" tIns="0" rIns="0" bIns="0" rtlCol="0" anchor="t">
            <a:spAutoFit/>
          </a:bodyPr>
          <a:lstStyle/>
          <a:p>
            <a:pPr algn="ctr">
              <a:lnSpc>
                <a:spcPts val="11400"/>
              </a:lnSpc>
            </a:pPr>
            <a:r>
              <a:rPr lang="en-US" sz="9500">
                <a:solidFill>
                  <a:srgbClr val="000000"/>
                </a:solidFill>
                <a:latin typeface="Poppins Medium"/>
                <a:ea typeface="Poppins Medium"/>
                <a:cs typeface="Poppins Medium"/>
                <a:sym typeface="Poppins Medium"/>
              </a:rPr>
              <a:t>SOURCES</a:t>
            </a:r>
          </a:p>
        </p:txBody>
      </p:sp>
      <p:sp>
        <p:nvSpPr>
          <p:cNvPr id="3" name="TextBox 3"/>
          <p:cNvSpPr txBox="1"/>
          <p:nvPr/>
        </p:nvSpPr>
        <p:spPr>
          <a:xfrm>
            <a:off x="3058481" y="4341471"/>
            <a:ext cx="12171038" cy="3381375"/>
          </a:xfrm>
          <a:prstGeom prst="rect">
            <a:avLst/>
          </a:prstGeom>
        </p:spPr>
        <p:txBody>
          <a:bodyPr lIns="0" tIns="0" rIns="0" bIns="0" rtlCol="0" anchor="t">
            <a:spAutoFit/>
          </a:bodyPr>
          <a:lstStyle/>
          <a:p>
            <a:pPr marL="971550" lvl="1" indent="-485775" algn="l">
              <a:lnSpc>
                <a:spcPts val="6750"/>
              </a:lnSpc>
              <a:buFont typeface="Arial"/>
              <a:buChar char="•"/>
            </a:pPr>
            <a:r>
              <a:rPr lang="en-US" sz="4500" u="sng">
                <a:solidFill>
                  <a:srgbClr val="000000"/>
                </a:solidFill>
                <a:latin typeface="Poppins Medium"/>
                <a:ea typeface="Poppins Medium"/>
                <a:cs typeface="Poppins Medium"/>
                <a:sym typeface="Poppins Medium"/>
                <a:hlinkClick r:id="rId3" tooltip="https://www.loveisrespect.org/everyone-deserves-a-healthy-relationship/relationship-spectrum/"/>
              </a:rPr>
              <a:t>Love is Respect, Relationship Spectrum</a:t>
            </a:r>
          </a:p>
          <a:p>
            <a:pPr marL="971550" lvl="1" indent="-485775" algn="l">
              <a:lnSpc>
                <a:spcPts val="6750"/>
              </a:lnSpc>
              <a:buFont typeface="Arial"/>
              <a:buChar char="•"/>
            </a:pPr>
            <a:r>
              <a:rPr lang="en-US" sz="4500" u="sng">
                <a:solidFill>
                  <a:srgbClr val="000000"/>
                </a:solidFill>
                <a:latin typeface="Poppins Medium"/>
                <a:ea typeface="Poppins Medium"/>
                <a:cs typeface="Poppins Medium"/>
                <a:sym typeface="Poppins Medium"/>
                <a:hlinkClick r:id="rId4" tooltip="https://policy.futureswithoutviolence.org/wp-content/uploads/2023/02/Teen-Dating-Violence-Fact-sheet-3.pdf"/>
              </a:rPr>
              <a:t>Futures Without Violence, Teen Dating Violence Fact Sheet (2023)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6693596" flipV="1">
            <a:off x="-5477285" y="-9740090"/>
            <a:ext cx="14744970" cy="17579696"/>
          </a:xfrm>
          <a:custGeom>
            <a:avLst/>
            <a:gdLst/>
            <a:ahLst/>
            <a:cxnLst/>
            <a:rect l="l" t="t" r="r" b="b"/>
            <a:pathLst>
              <a:path w="14744970" h="17579696">
                <a:moveTo>
                  <a:pt x="0" y="17579696"/>
                </a:moveTo>
                <a:lnTo>
                  <a:pt x="14744970" y="17579696"/>
                </a:lnTo>
                <a:lnTo>
                  <a:pt x="14744970" y="0"/>
                </a:lnTo>
                <a:lnTo>
                  <a:pt x="0" y="0"/>
                </a:lnTo>
                <a:lnTo>
                  <a:pt x="0" y="17579696"/>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1145193" y="1291485"/>
            <a:ext cx="7540113" cy="3200400"/>
          </a:xfrm>
          <a:prstGeom prst="rect">
            <a:avLst/>
          </a:prstGeom>
        </p:spPr>
        <p:txBody>
          <a:bodyPr lIns="0" tIns="0" rIns="0" bIns="0" rtlCol="0" anchor="t">
            <a:spAutoFit/>
          </a:bodyPr>
          <a:lstStyle/>
          <a:p>
            <a:pPr algn="l">
              <a:lnSpc>
                <a:spcPts val="12600"/>
              </a:lnSpc>
            </a:pPr>
            <a:r>
              <a:rPr lang="en-US" sz="10500">
                <a:solidFill>
                  <a:srgbClr val="000000"/>
                </a:solidFill>
                <a:latin typeface="Poppins Medium"/>
                <a:ea typeface="Poppins Medium"/>
                <a:cs typeface="Poppins Medium"/>
                <a:sym typeface="Poppins Medium"/>
              </a:rPr>
              <a:t>TODAY’S AGENDA</a:t>
            </a:r>
          </a:p>
        </p:txBody>
      </p:sp>
      <p:sp>
        <p:nvSpPr>
          <p:cNvPr id="4" name="Freeform 4"/>
          <p:cNvSpPr/>
          <p:nvPr/>
        </p:nvSpPr>
        <p:spPr>
          <a:xfrm>
            <a:off x="9144000" y="4423160"/>
            <a:ext cx="551614" cy="582720"/>
          </a:xfrm>
          <a:custGeom>
            <a:avLst/>
            <a:gdLst/>
            <a:ahLst/>
            <a:cxnLst/>
            <a:rect l="l" t="t" r="r" b="b"/>
            <a:pathLst>
              <a:path w="551614" h="582720">
                <a:moveTo>
                  <a:pt x="0" y="0"/>
                </a:moveTo>
                <a:lnTo>
                  <a:pt x="551614" y="0"/>
                </a:lnTo>
                <a:lnTo>
                  <a:pt x="551614" y="582720"/>
                </a:lnTo>
                <a:lnTo>
                  <a:pt x="0" y="582720"/>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5" name="Freeform 5"/>
          <p:cNvSpPr/>
          <p:nvPr/>
        </p:nvSpPr>
        <p:spPr>
          <a:xfrm>
            <a:off x="9144000" y="6291291"/>
            <a:ext cx="551614" cy="582720"/>
          </a:xfrm>
          <a:custGeom>
            <a:avLst/>
            <a:gdLst/>
            <a:ahLst/>
            <a:cxnLst/>
            <a:rect l="l" t="t" r="r" b="b"/>
            <a:pathLst>
              <a:path w="551614" h="582720">
                <a:moveTo>
                  <a:pt x="0" y="0"/>
                </a:moveTo>
                <a:lnTo>
                  <a:pt x="551614" y="0"/>
                </a:lnTo>
                <a:lnTo>
                  <a:pt x="551614" y="582720"/>
                </a:lnTo>
                <a:lnTo>
                  <a:pt x="0" y="582720"/>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6" name="Freeform 6"/>
          <p:cNvSpPr/>
          <p:nvPr/>
        </p:nvSpPr>
        <p:spPr>
          <a:xfrm>
            <a:off x="9144000" y="7551164"/>
            <a:ext cx="551614" cy="582720"/>
          </a:xfrm>
          <a:custGeom>
            <a:avLst/>
            <a:gdLst/>
            <a:ahLst/>
            <a:cxnLst/>
            <a:rect l="l" t="t" r="r" b="b"/>
            <a:pathLst>
              <a:path w="551614" h="582720">
                <a:moveTo>
                  <a:pt x="0" y="0"/>
                </a:moveTo>
                <a:lnTo>
                  <a:pt x="551614" y="0"/>
                </a:lnTo>
                <a:lnTo>
                  <a:pt x="551614" y="582720"/>
                </a:lnTo>
                <a:lnTo>
                  <a:pt x="0" y="582720"/>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7" name="Freeform 7"/>
          <p:cNvSpPr/>
          <p:nvPr/>
        </p:nvSpPr>
        <p:spPr>
          <a:xfrm>
            <a:off x="9144000" y="8811036"/>
            <a:ext cx="551614" cy="582720"/>
          </a:xfrm>
          <a:custGeom>
            <a:avLst/>
            <a:gdLst/>
            <a:ahLst/>
            <a:cxnLst/>
            <a:rect l="l" t="t" r="r" b="b"/>
            <a:pathLst>
              <a:path w="551614" h="582720">
                <a:moveTo>
                  <a:pt x="0" y="0"/>
                </a:moveTo>
                <a:lnTo>
                  <a:pt x="551614" y="0"/>
                </a:lnTo>
                <a:lnTo>
                  <a:pt x="551614" y="582720"/>
                </a:lnTo>
                <a:lnTo>
                  <a:pt x="0" y="582720"/>
                </a:lnTo>
                <a:lnTo>
                  <a:pt x="0" y="0"/>
                </a:lnTo>
                <a:close/>
              </a:path>
            </a:pathLst>
          </a:custGeom>
          <a:blipFill>
            <a:blip r:embed="rId5">
              <a:extLst>
                <a:ext uri="{96DAC541-7B7A-43D3-8B79-37D633B846F1}">
                  <asvg:svgBlip xmlns:asvg="http://schemas.microsoft.com/office/drawing/2016/SVG/main" r:embed="rId6"/>
                </a:ext>
              </a:extLst>
            </a:blip>
            <a:stretch>
              <a:fillRect l="-21619" t="-11224" r="-3180" b="-17361"/>
            </a:stretch>
          </a:blipFill>
        </p:spPr>
        <p:txBody>
          <a:bodyPr/>
          <a:lstStyle/>
          <a:p>
            <a:endParaRPr lang="en-US"/>
          </a:p>
        </p:txBody>
      </p:sp>
      <p:sp>
        <p:nvSpPr>
          <p:cNvPr id="8" name="TextBox 8"/>
          <p:cNvSpPr txBox="1"/>
          <p:nvPr/>
        </p:nvSpPr>
        <p:spPr>
          <a:xfrm>
            <a:off x="10154308" y="3987262"/>
            <a:ext cx="7763807" cy="1583055"/>
          </a:xfrm>
          <a:prstGeom prst="rect">
            <a:avLst/>
          </a:prstGeom>
        </p:spPr>
        <p:txBody>
          <a:bodyPr lIns="0" tIns="0" rIns="0" bIns="0" rtlCol="0" anchor="t">
            <a:spAutoFit/>
          </a:bodyPr>
          <a:lstStyle/>
          <a:p>
            <a:pPr algn="l">
              <a:lnSpc>
                <a:spcPts val="6434"/>
              </a:lnSpc>
            </a:pPr>
            <a:r>
              <a:rPr lang="en-US" sz="4500">
                <a:solidFill>
                  <a:srgbClr val="000000"/>
                </a:solidFill>
                <a:latin typeface="Poppins Medium"/>
                <a:ea typeface="Poppins Medium"/>
                <a:cs typeface="Poppins Medium"/>
                <a:sym typeface="Poppins Medium"/>
              </a:rPr>
              <a:t>Define healthy, unhealthy, and abusive relationships </a:t>
            </a:r>
          </a:p>
        </p:txBody>
      </p:sp>
      <p:sp>
        <p:nvSpPr>
          <p:cNvPr id="9" name="TextBox 9"/>
          <p:cNvSpPr txBox="1"/>
          <p:nvPr/>
        </p:nvSpPr>
        <p:spPr>
          <a:xfrm>
            <a:off x="10154308" y="6174285"/>
            <a:ext cx="7763807" cy="773430"/>
          </a:xfrm>
          <a:prstGeom prst="rect">
            <a:avLst/>
          </a:prstGeom>
        </p:spPr>
        <p:txBody>
          <a:bodyPr lIns="0" tIns="0" rIns="0" bIns="0" rtlCol="0" anchor="t">
            <a:spAutoFit/>
          </a:bodyPr>
          <a:lstStyle/>
          <a:p>
            <a:pPr algn="l">
              <a:lnSpc>
                <a:spcPts val="6434"/>
              </a:lnSpc>
            </a:pPr>
            <a:r>
              <a:rPr lang="en-US" sz="4500">
                <a:solidFill>
                  <a:srgbClr val="000000"/>
                </a:solidFill>
                <a:latin typeface="Poppins Medium"/>
                <a:ea typeface="Poppins Medium"/>
                <a:cs typeface="Poppins Medium"/>
                <a:sym typeface="Poppins Medium"/>
              </a:rPr>
              <a:t>Dealing with conflict</a:t>
            </a:r>
          </a:p>
        </p:txBody>
      </p:sp>
      <p:sp>
        <p:nvSpPr>
          <p:cNvPr id="10" name="TextBox 10"/>
          <p:cNvSpPr txBox="1"/>
          <p:nvPr/>
        </p:nvSpPr>
        <p:spPr>
          <a:xfrm>
            <a:off x="10154308" y="7458201"/>
            <a:ext cx="5517447" cy="773430"/>
          </a:xfrm>
          <a:prstGeom prst="rect">
            <a:avLst/>
          </a:prstGeom>
        </p:spPr>
        <p:txBody>
          <a:bodyPr lIns="0" tIns="0" rIns="0" bIns="0" rtlCol="0" anchor="t">
            <a:spAutoFit/>
          </a:bodyPr>
          <a:lstStyle/>
          <a:p>
            <a:pPr algn="l">
              <a:lnSpc>
                <a:spcPts val="6434"/>
              </a:lnSpc>
            </a:pPr>
            <a:r>
              <a:rPr lang="en-US" sz="4500">
                <a:solidFill>
                  <a:srgbClr val="000000"/>
                </a:solidFill>
                <a:latin typeface="Poppins Medium"/>
                <a:ea typeface="Poppins Medium"/>
                <a:cs typeface="Poppins Medium"/>
                <a:sym typeface="Poppins Medium"/>
              </a:rPr>
              <a:t>Breaking up</a:t>
            </a:r>
          </a:p>
        </p:txBody>
      </p:sp>
      <p:sp>
        <p:nvSpPr>
          <p:cNvPr id="11" name="TextBox 11"/>
          <p:cNvSpPr txBox="1"/>
          <p:nvPr/>
        </p:nvSpPr>
        <p:spPr>
          <a:xfrm>
            <a:off x="10154308" y="8715786"/>
            <a:ext cx="5517447" cy="773430"/>
          </a:xfrm>
          <a:prstGeom prst="rect">
            <a:avLst/>
          </a:prstGeom>
        </p:spPr>
        <p:txBody>
          <a:bodyPr lIns="0" tIns="0" rIns="0" bIns="0" rtlCol="0" anchor="t">
            <a:spAutoFit/>
          </a:bodyPr>
          <a:lstStyle/>
          <a:p>
            <a:pPr algn="l">
              <a:lnSpc>
                <a:spcPts val="6434"/>
              </a:lnSpc>
            </a:pPr>
            <a:r>
              <a:rPr lang="en-US" sz="4500">
                <a:solidFill>
                  <a:srgbClr val="000000"/>
                </a:solidFill>
                <a:latin typeface="Poppins Medium"/>
                <a:ea typeface="Poppins Medium"/>
                <a:cs typeface="Poppins Medium"/>
                <a:sym typeface="Poppins Medium"/>
              </a:rPr>
              <a:t>Activity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2CC"/>
        </a:solidFill>
        <a:effectLst/>
      </p:bgPr>
    </p:bg>
    <p:spTree>
      <p:nvGrpSpPr>
        <p:cNvPr id="1" name=""/>
        <p:cNvGrpSpPr/>
        <p:nvPr/>
      </p:nvGrpSpPr>
      <p:grpSpPr>
        <a:xfrm>
          <a:off x="0" y="0"/>
          <a:ext cx="0" cy="0"/>
          <a:chOff x="0" y="0"/>
          <a:chExt cx="0" cy="0"/>
        </a:xfrm>
      </p:grpSpPr>
      <p:sp>
        <p:nvSpPr>
          <p:cNvPr id="2" name="Freeform 2"/>
          <p:cNvSpPr/>
          <p:nvPr/>
        </p:nvSpPr>
        <p:spPr>
          <a:xfrm rot="3829464">
            <a:off x="-3126779" y="-3856237"/>
            <a:ext cx="9856415" cy="10641204"/>
          </a:xfrm>
          <a:custGeom>
            <a:avLst/>
            <a:gdLst/>
            <a:ahLst/>
            <a:cxnLst/>
            <a:rect l="l" t="t" r="r" b="b"/>
            <a:pathLst>
              <a:path w="9856415" h="10641204">
                <a:moveTo>
                  <a:pt x="0" y="0"/>
                </a:moveTo>
                <a:lnTo>
                  <a:pt x="9856415" y="0"/>
                </a:lnTo>
                <a:lnTo>
                  <a:pt x="9856415" y="10641204"/>
                </a:lnTo>
                <a:lnTo>
                  <a:pt x="0" y="106412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4940474" y="554111"/>
            <a:ext cx="12318826" cy="2914650"/>
          </a:xfrm>
          <a:prstGeom prst="rect">
            <a:avLst/>
          </a:prstGeom>
        </p:spPr>
        <p:txBody>
          <a:bodyPr lIns="0" tIns="0" rIns="0" bIns="0" rtlCol="0" anchor="t">
            <a:spAutoFit/>
          </a:bodyPr>
          <a:lstStyle/>
          <a:p>
            <a:pPr algn="r">
              <a:lnSpc>
                <a:spcPts val="11519"/>
              </a:lnSpc>
            </a:pPr>
            <a:r>
              <a:rPr lang="en-US" sz="9600">
                <a:solidFill>
                  <a:srgbClr val="000000"/>
                </a:solidFill>
                <a:latin typeface="Poppins Medium"/>
                <a:ea typeface="Poppins Medium"/>
                <a:cs typeface="Poppins Medium"/>
                <a:sym typeface="Poppins Medium"/>
              </a:rPr>
              <a:t>RELATIONSHIP SPECTRUM</a:t>
            </a:r>
          </a:p>
        </p:txBody>
      </p:sp>
      <p:sp>
        <p:nvSpPr>
          <p:cNvPr id="4" name="Freeform 4"/>
          <p:cNvSpPr/>
          <p:nvPr/>
        </p:nvSpPr>
        <p:spPr>
          <a:xfrm rot="-2178143">
            <a:off x="14135740" y="6221291"/>
            <a:ext cx="6982142" cy="4570130"/>
          </a:xfrm>
          <a:custGeom>
            <a:avLst/>
            <a:gdLst/>
            <a:ahLst/>
            <a:cxnLst/>
            <a:rect l="l" t="t" r="r" b="b"/>
            <a:pathLst>
              <a:path w="6982142" h="4570130">
                <a:moveTo>
                  <a:pt x="0" y="0"/>
                </a:moveTo>
                <a:lnTo>
                  <a:pt x="6982142" y="0"/>
                </a:lnTo>
                <a:lnTo>
                  <a:pt x="6982142" y="4570130"/>
                </a:lnTo>
                <a:lnTo>
                  <a:pt x="0" y="457013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TextBox 5"/>
          <p:cNvSpPr txBox="1"/>
          <p:nvPr/>
        </p:nvSpPr>
        <p:spPr>
          <a:xfrm>
            <a:off x="2604326" y="3678311"/>
            <a:ext cx="13470673" cy="5913120"/>
          </a:xfrm>
          <a:prstGeom prst="rect">
            <a:avLst/>
          </a:prstGeom>
        </p:spPr>
        <p:txBody>
          <a:bodyPr lIns="0" tIns="0" rIns="0" bIns="0" rtlCol="0" anchor="t">
            <a:spAutoFit/>
          </a:bodyPr>
          <a:lstStyle/>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All relationship types are valid</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Friendships, casual dating, monogamous relationships, non-monogamous relationships, etc.</a:t>
            </a:r>
          </a:p>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Relationships exist on a spectrum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Healthy, unhealthy, abusive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Many relationships don’t fit neatly into one category </a:t>
            </a:r>
          </a:p>
        </p:txBody>
      </p:sp>
      <p:sp>
        <p:nvSpPr>
          <p:cNvPr id="6" name="TextBox 6"/>
          <p:cNvSpPr txBox="1"/>
          <p:nvPr/>
        </p:nvSpPr>
        <p:spPr>
          <a:xfrm>
            <a:off x="134089" y="9856551"/>
            <a:ext cx="7555247" cy="396875"/>
          </a:xfrm>
          <a:prstGeom prst="rect">
            <a:avLst/>
          </a:prstGeom>
        </p:spPr>
        <p:txBody>
          <a:bodyPr lIns="0" tIns="0" rIns="0" bIns="0" rtlCol="0" anchor="t">
            <a:spAutoFit/>
          </a:bodyPr>
          <a:lstStyle/>
          <a:p>
            <a:pPr algn="l">
              <a:lnSpc>
                <a:spcPts val="3249"/>
              </a:lnSpc>
              <a:spcBef>
                <a:spcPct val="0"/>
              </a:spcBef>
            </a:pPr>
            <a:r>
              <a:rPr lang="en-US" sz="2499">
                <a:solidFill>
                  <a:srgbClr val="000000"/>
                </a:solidFill>
                <a:latin typeface="Poppins Medium"/>
                <a:ea typeface="Poppins Medium"/>
                <a:cs typeface="Poppins Medium"/>
                <a:sym typeface="Poppins Medium"/>
              </a:rPr>
              <a:t>Source: Love is Respect: </a:t>
            </a:r>
            <a:r>
              <a:rPr lang="en-US" sz="2499" u="sng">
                <a:solidFill>
                  <a:srgbClr val="000000"/>
                </a:solidFill>
                <a:latin typeface="Poppins Medium"/>
                <a:ea typeface="Poppins Medium"/>
                <a:cs typeface="Poppins Medium"/>
                <a:sym typeface="Poppins Medium"/>
                <a:hlinkClick r:id="rId7" tooltip="https://www.loveisrespect.org/everyone-deserves-a-healthy-relationship/relationship-spectrum/"/>
              </a:rPr>
              <a:t>loveisrespect.org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6241892" flipV="1">
            <a:off x="13085035" y="-4425916"/>
            <a:ext cx="7538443" cy="7998348"/>
          </a:xfrm>
          <a:custGeom>
            <a:avLst/>
            <a:gdLst/>
            <a:ahLst/>
            <a:cxnLst/>
            <a:rect l="l" t="t" r="r" b="b"/>
            <a:pathLst>
              <a:path w="7538443" h="7998348">
                <a:moveTo>
                  <a:pt x="0" y="7998348"/>
                </a:moveTo>
                <a:lnTo>
                  <a:pt x="7538443" y="7998348"/>
                </a:lnTo>
                <a:lnTo>
                  <a:pt x="7538443" y="0"/>
                </a:lnTo>
                <a:lnTo>
                  <a:pt x="0" y="0"/>
                </a:lnTo>
                <a:lnTo>
                  <a:pt x="0" y="7998348"/>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4076048">
            <a:off x="-2128971" y="6006123"/>
            <a:ext cx="6977297" cy="4570130"/>
          </a:xfrm>
          <a:custGeom>
            <a:avLst/>
            <a:gdLst/>
            <a:ahLst/>
            <a:cxnLst/>
            <a:rect l="l" t="t" r="r" b="b"/>
            <a:pathLst>
              <a:path w="6977297" h="4570130">
                <a:moveTo>
                  <a:pt x="0" y="0"/>
                </a:moveTo>
                <a:lnTo>
                  <a:pt x="6977297" y="0"/>
                </a:lnTo>
                <a:lnTo>
                  <a:pt x="6977297" y="4570130"/>
                </a:lnTo>
                <a:lnTo>
                  <a:pt x="0" y="457013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2070003" y="4807552"/>
            <a:ext cx="14147995" cy="2613025"/>
          </a:xfrm>
          <a:prstGeom prst="rect">
            <a:avLst/>
          </a:prstGeom>
        </p:spPr>
        <p:txBody>
          <a:bodyPr lIns="0" tIns="0" rIns="0" bIns="0" rtlCol="0" anchor="t">
            <a:spAutoFit/>
          </a:bodyPr>
          <a:lstStyle/>
          <a:p>
            <a:pPr algn="ctr">
              <a:lnSpc>
                <a:spcPts val="10400"/>
              </a:lnSpc>
            </a:pPr>
            <a:r>
              <a:rPr lang="en-US" sz="8000">
                <a:solidFill>
                  <a:srgbClr val="000000"/>
                </a:solidFill>
                <a:latin typeface="Poppins Medium"/>
                <a:ea typeface="Poppins Medium"/>
                <a:cs typeface="Poppins Medium"/>
                <a:sym typeface="Poppins Medium"/>
              </a:rPr>
              <a:t>What are characteristics of a healthy relationship?</a:t>
            </a:r>
          </a:p>
        </p:txBody>
      </p:sp>
      <p:sp>
        <p:nvSpPr>
          <p:cNvPr id="5" name="TextBox 5"/>
          <p:cNvSpPr txBox="1"/>
          <p:nvPr/>
        </p:nvSpPr>
        <p:spPr>
          <a:xfrm>
            <a:off x="1837670" y="2856898"/>
            <a:ext cx="14612661" cy="1457325"/>
          </a:xfrm>
          <a:prstGeom prst="rect">
            <a:avLst/>
          </a:prstGeom>
        </p:spPr>
        <p:txBody>
          <a:bodyPr lIns="0" tIns="0" rIns="0" bIns="0" rtlCol="0" anchor="t">
            <a:spAutoFit/>
          </a:bodyPr>
          <a:lstStyle/>
          <a:p>
            <a:pPr algn="ctr">
              <a:lnSpc>
                <a:spcPts val="11400"/>
              </a:lnSpc>
            </a:pPr>
            <a:r>
              <a:rPr lang="en-US" sz="9500">
                <a:solidFill>
                  <a:srgbClr val="000000"/>
                </a:solidFill>
                <a:latin typeface="Poppins Medium"/>
                <a:ea typeface="Poppins Medium"/>
                <a:cs typeface="Poppins Medium"/>
                <a:sym typeface="Poppins Medium"/>
              </a:rPr>
              <a:t>DISCUSSION QUESTION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rot="-4088867" flipH="1">
            <a:off x="14516458" y="-3329676"/>
            <a:ext cx="5996386" cy="7200900"/>
          </a:xfrm>
          <a:custGeom>
            <a:avLst/>
            <a:gdLst/>
            <a:ahLst/>
            <a:cxnLst/>
            <a:rect l="l" t="t" r="r" b="b"/>
            <a:pathLst>
              <a:path w="5996386" h="7200900">
                <a:moveTo>
                  <a:pt x="5996386" y="0"/>
                </a:moveTo>
                <a:lnTo>
                  <a:pt x="0" y="0"/>
                </a:lnTo>
                <a:lnTo>
                  <a:pt x="0" y="7200900"/>
                </a:lnTo>
                <a:lnTo>
                  <a:pt x="5996386" y="7200900"/>
                </a:lnTo>
                <a:lnTo>
                  <a:pt x="599638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13707988" y="6733878"/>
            <a:ext cx="3428473" cy="3731671"/>
          </a:xfrm>
          <a:custGeom>
            <a:avLst/>
            <a:gdLst/>
            <a:ahLst/>
            <a:cxnLst/>
            <a:rect l="l" t="t" r="r" b="b"/>
            <a:pathLst>
              <a:path w="3428473" h="3731671">
                <a:moveTo>
                  <a:pt x="0" y="0"/>
                </a:moveTo>
                <a:lnTo>
                  <a:pt x="3428473" y="0"/>
                </a:lnTo>
                <a:lnTo>
                  <a:pt x="3428473" y="3731671"/>
                </a:lnTo>
                <a:lnTo>
                  <a:pt x="0" y="37316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1028700" y="1456920"/>
            <a:ext cx="14612661" cy="1457325"/>
          </a:xfrm>
          <a:prstGeom prst="rect">
            <a:avLst/>
          </a:prstGeom>
        </p:spPr>
        <p:txBody>
          <a:bodyPr lIns="0" tIns="0" rIns="0" bIns="0" rtlCol="0" anchor="t">
            <a:spAutoFit/>
          </a:bodyPr>
          <a:lstStyle/>
          <a:p>
            <a:pPr algn="l">
              <a:lnSpc>
                <a:spcPts val="11400"/>
              </a:lnSpc>
            </a:pPr>
            <a:r>
              <a:rPr lang="en-US" sz="9500">
                <a:solidFill>
                  <a:srgbClr val="000000"/>
                </a:solidFill>
                <a:latin typeface="Poppins Medium"/>
                <a:ea typeface="Poppins Medium"/>
                <a:cs typeface="Poppins Medium"/>
                <a:sym typeface="Poppins Medium"/>
              </a:rPr>
              <a:t>HEALTHY RELATIONSHIPS</a:t>
            </a:r>
          </a:p>
        </p:txBody>
      </p:sp>
      <p:sp>
        <p:nvSpPr>
          <p:cNvPr id="5" name="TextBox 5"/>
          <p:cNvSpPr txBox="1"/>
          <p:nvPr/>
        </p:nvSpPr>
        <p:spPr>
          <a:xfrm>
            <a:off x="1028700" y="3244985"/>
            <a:ext cx="13549267" cy="5913120"/>
          </a:xfrm>
          <a:prstGeom prst="rect">
            <a:avLst/>
          </a:prstGeom>
        </p:spPr>
        <p:txBody>
          <a:bodyPr lIns="0" tIns="0" rIns="0" bIns="0" rtlCol="0" anchor="t">
            <a:spAutoFit/>
          </a:bodyPr>
          <a:lstStyle/>
          <a:p>
            <a:pPr marL="906778" lvl="1" indent="-453389" algn="l">
              <a:lnSpc>
                <a:spcPts val="5879"/>
              </a:lnSpc>
              <a:buFont typeface="Arial"/>
              <a:buChar char="•"/>
            </a:pPr>
            <a:r>
              <a:rPr lang="en-US" sz="4199">
                <a:solidFill>
                  <a:srgbClr val="000000"/>
                </a:solidFill>
                <a:latin typeface="Poppins Medium"/>
                <a:ea typeface="Poppins Medium"/>
                <a:cs typeface="Poppins Medium"/>
                <a:sym typeface="Poppins Medium"/>
              </a:rPr>
              <a:t>Relationships are supposed to feel good </a:t>
            </a:r>
          </a:p>
          <a:p>
            <a:pPr marL="906778" lvl="1" indent="-453389" algn="l">
              <a:lnSpc>
                <a:spcPts val="5879"/>
              </a:lnSpc>
              <a:buFont typeface="Arial"/>
              <a:buChar char="•"/>
            </a:pPr>
            <a:r>
              <a:rPr lang="en-US" sz="4199">
                <a:solidFill>
                  <a:srgbClr val="000000"/>
                </a:solidFill>
                <a:latin typeface="Poppins Medium"/>
                <a:ea typeface="Poppins Medium"/>
                <a:cs typeface="Poppins Medium"/>
                <a:sym typeface="Poppins Medium"/>
              </a:rPr>
              <a:t>People in healthy relationships usually...</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Respect their partner’s boundaries </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Keep their promises</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Are willing to have hard conversations </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Create safe space for their partner </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Communicate openly and honestly </a:t>
            </a:r>
          </a:p>
          <a:p>
            <a:pPr marL="1813557" lvl="2" indent="-604519" algn="l">
              <a:lnSpc>
                <a:spcPts val="5879"/>
              </a:lnSpc>
              <a:buFont typeface="Arial"/>
              <a:buChar char="⚬"/>
            </a:pPr>
            <a:r>
              <a:rPr lang="en-US" sz="4199">
                <a:solidFill>
                  <a:srgbClr val="000000"/>
                </a:solidFill>
                <a:latin typeface="Poppins Medium"/>
                <a:ea typeface="Poppins Medium"/>
                <a:cs typeface="Poppins Medium"/>
                <a:sym typeface="Poppins Medium"/>
              </a:rPr>
              <a:t>Respect their partner’s time with 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2CC"/>
        </a:solidFill>
        <a:effectLst/>
      </p:bgPr>
    </p:bg>
    <p:spTree>
      <p:nvGrpSpPr>
        <p:cNvPr id="1" name=""/>
        <p:cNvGrpSpPr/>
        <p:nvPr/>
      </p:nvGrpSpPr>
      <p:grpSpPr>
        <a:xfrm>
          <a:off x="0" y="0"/>
          <a:ext cx="0" cy="0"/>
          <a:chOff x="0" y="0"/>
          <a:chExt cx="0" cy="0"/>
        </a:xfrm>
      </p:grpSpPr>
      <p:sp>
        <p:nvSpPr>
          <p:cNvPr id="2" name="Freeform 2"/>
          <p:cNvSpPr/>
          <p:nvPr/>
        </p:nvSpPr>
        <p:spPr>
          <a:xfrm rot="-6241892">
            <a:off x="11698942" y="5276974"/>
            <a:ext cx="8218989" cy="8720412"/>
          </a:xfrm>
          <a:custGeom>
            <a:avLst/>
            <a:gdLst/>
            <a:ahLst/>
            <a:cxnLst/>
            <a:rect l="l" t="t" r="r" b="b"/>
            <a:pathLst>
              <a:path w="8218989" h="8720412">
                <a:moveTo>
                  <a:pt x="0" y="0"/>
                </a:moveTo>
                <a:lnTo>
                  <a:pt x="8218989" y="0"/>
                </a:lnTo>
                <a:lnTo>
                  <a:pt x="8218989" y="8720413"/>
                </a:lnTo>
                <a:lnTo>
                  <a:pt x="0" y="87204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901893" y="1019175"/>
            <a:ext cx="16931478" cy="1457325"/>
          </a:xfrm>
          <a:prstGeom prst="rect">
            <a:avLst/>
          </a:prstGeom>
        </p:spPr>
        <p:txBody>
          <a:bodyPr lIns="0" tIns="0" rIns="0" bIns="0" rtlCol="0" anchor="t">
            <a:spAutoFit/>
          </a:bodyPr>
          <a:lstStyle/>
          <a:p>
            <a:pPr algn="l">
              <a:lnSpc>
                <a:spcPts val="11400"/>
              </a:lnSpc>
            </a:pPr>
            <a:r>
              <a:rPr lang="en-US" sz="9500" b="1">
                <a:solidFill>
                  <a:srgbClr val="000000"/>
                </a:solidFill>
                <a:latin typeface="Poppins Medium Bold"/>
                <a:ea typeface="Poppins Medium Bold"/>
                <a:cs typeface="Poppins Medium Bold"/>
                <a:sym typeface="Poppins Medium Bold"/>
              </a:rPr>
              <a:t>UNHEALTHY RELATIONSHIPS</a:t>
            </a:r>
          </a:p>
        </p:txBody>
      </p:sp>
      <p:sp>
        <p:nvSpPr>
          <p:cNvPr id="4" name="TextBox 4"/>
          <p:cNvSpPr txBox="1"/>
          <p:nvPr/>
        </p:nvSpPr>
        <p:spPr>
          <a:xfrm>
            <a:off x="1028700" y="2931934"/>
            <a:ext cx="12702883" cy="5924550"/>
          </a:xfrm>
          <a:prstGeom prst="rect">
            <a:avLst/>
          </a:prstGeom>
        </p:spPr>
        <p:txBody>
          <a:bodyPr lIns="0" tIns="0" rIns="0" bIns="0" rtlCol="0" anchor="t">
            <a:spAutoFit/>
          </a:bodyPr>
          <a:lstStyle/>
          <a:p>
            <a:pPr marL="971550" lvl="1" indent="-485775" algn="l">
              <a:lnSpc>
                <a:spcPts val="5850"/>
              </a:lnSpc>
              <a:buFont typeface="Arial"/>
              <a:buChar char="•"/>
            </a:pPr>
            <a:r>
              <a:rPr lang="en-US" sz="4500">
                <a:solidFill>
                  <a:srgbClr val="000000"/>
                </a:solidFill>
                <a:latin typeface="Poppins Medium"/>
                <a:ea typeface="Poppins Medium"/>
                <a:cs typeface="Poppins Medium"/>
                <a:sym typeface="Poppins Medium"/>
              </a:rPr>
              <a:t>Someone in an unhealthy relationship might...</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Not communicate with their partner</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Disrespect their partners’ boundaries</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Not believe what their partner says </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Lie to their partner</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Not be able to compromise </a:t>
            </a:r>
          </a:p>
          <a:p>
            <a:pPr marL="1943100" lvl="2" indent="-647700" algn="l">
              <a:lnSpc>
                <a:spcPts val="5850"/>
              </a:lnSpc>
              <a:buFont typeface="Arial"/>
              <a:buChar char="⚬"/>
            </a:pPr>
            <a:r>
              <a:rPr lang="en-US" sz="4500">
                <a:solidFill>
                  <a:srgbClr val="000000"/>
                </a:solidFill>
                <a:latin typeface="Poppins Medium"/>
                <a:ea typeface="Poppins Medium"/>
                <a:cs typeface="Poppins Medium"/>
                <a:sym typeface="Poppins Medium"/>
              </a:rPr>
              <a:t>Only spend time with their partner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TextBox 2"/>
          <p:cNvSpPr txBox="1"/>
          <p:nvPr/>
        </p:nvSpPr>
        <p:spPr>
          <a:xfrm>
            <a:off x="590955" y="1028700"/>
            <a:ext cx="14157342" cy="1371600"/>
          </a:xfrm>
          <a:prstGeom prst="rect">
            <a:avLst/>
          </a:prstGeom>
        </p:spPr>
        <p:txBody>
          <a:bodyPr lIns="0" tIns="0" rIns="0" bIns="0" rtlCol="0" anchor="t">
            <a:spAutoFit/>
          </a:bodyPr>
          <a:lstStyle/>
          <a:p>
            <a:pPr algn="l">
              <a:lnSpc>
                <a:spcPts val="10800"/>
              </a:lnSpc>
            </a:pPr>
            <a:r>
              <a:rPr lang="en-US" sz="9000" b="1">
                <a:solidFill>
                  <a:srgbClr val="000000"/>
                </a:solidFill>
                <a:latin typeface="Poppins Medium Bold"/>
                <a:ea typeface="Poppins Medium Bold"/>
                <a:cs typeface="Poppins Medium Bold"/>
                <a:sym typeface="Poppins Medium Bold"/>
              </a:rPr>
              <a:t>ABUSIVE RELATIONSHIPS</a:t>
            </a:r>
          </a:p>
        </p:txBody>
      </p:sp>
      <p:sp>
        <p:nvSpPr>
          <p:cNvPr id="3" name="TextBox 3"/>
          <p:cNvSpPr txBox="1"/>
          <p:nvPr/>
        </p:nvSpPr>
        <p:spPr>
          <a:xfrm>
            <a:off x="590955" y="2862114"/>
            <a:ext cx="16923696" cy="6656070"/>
          </a:xfrm>
          <a:prstGeom prst="rect">
            <a:avLst/>
          </a:prstGeom>
        </p:spPr>
        <p:txBody>
          <a:bodyPr lIns="0" tIns="0" rIns="0" bIns="0" rtlCol="0" anchor="t">
            <a:spAutoFit/>
          </a:bodyPr>
          <a:lstStyle/>
          <a:p>
            <a:pPr marL="906780" lvl="1" indent="-453390" algn="l">
              <a:lnSpc>
                <a:spcPts val="5880"/>
              </a:lnSpc>
              <a:buFont typeface="Arial"/>
              <a:buChar char="•"/>
            </a:pPr>
            <a:r>
              <a:rPr lang="en-US" sz="4200">
                <a:solidFill>
                  <a:srgbClr val="000000"/>
                </a:solidFill>
                <a:latin typeface="Poppins Medium"/>
                <a:ea typeface="Poppins Medium"/>
                <a:cs typeface="Poppins Medium"/>
                <a:sym typeface="Poppins Medium"/>
              </a:rPr>
              <a:t>Someone in an abusive relationship might...</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Go through their partner’s phone without permission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Not allow their partner to spend time with others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Make fun of their partner and intentionally embarrass them</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Get extremely jealous</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Pressure their partner to do things they’re not comfortable with </a:t>
            </a:r>
          </a:p>
          <a:p>
            <a:pPr marL="1813560" lvl="2" indent="-604520" algn="l">
              <a:lnSpc>
                <a:spcPts val="5880"/>
              </a:lnSpc>
              <a:buFont typeface="Arial"/>
              <a:buChar char="⚬"/>
            </a:pPr>
            <a:r>
              <a:rPr lang="en-US" sz="4200">
                <a:solidFill>
                  <a:srgbClr val="000000"/>
                </a:solidFill>
                <a:latin typeface="Poppins Medium"/>
                <a:ea typeface="Poppins Medium"/>
                <a:cs typeface="Poppins Medium"/>
                <a:sym typeface="Poppins Medium"/>
              </a:rPr>
              <a:t>Physically hurt (or threaten to hurt) their partner</a:t>
            </a:r>
          </a:p>
        </p:txBody>
      </p:sp>
      <p:sp>
        <p:nvSpPr>
          <p:cNvPr id="4" name="Freeform 4"/>
          <p:cNvSpPr/>
          <p:nvPr/>
        </p:nvSpPr>
        <p:spPr>
          <a:xfrm rot="-4088867" flipH="1">
            <a:off x="14516458" y="-3329676"/>
            <a:ext cx="5996386" cy="7200900"/>
          </a:xfrm>
          <a:custGeom>
            <a:avLst/>
            <a:gdLst/>
            <a:ahLst/>
            <a:cxnLst/>
            <a:rect l="l" t="t" r="r" b="b"/>
            <a:pathLst>
              <a:path w="5996386" h="7200900">
                <a:moveTo>
                  <a:pt x="5996386" y="0"/>
                </a:moveTo>
                <a:lnTo>
                  <a:pt x="0" y="0"/>
                </a:lnTo>
                <a:lnTo>
                  <a:pt x="0" y="7200900"/>
                </a:lnTo>
                <a:lnTo>
                  <a:pt x="5996386" y="7200900"/>
                </a:lnTo>
                <a:lnTo>
                  <a:pt x="5996386"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8E9"/>
        </a:solidFill>
        <a:effectLst/>
      </p:bgPr>
    </p:bg>
    <p:spTree>
      <p:nvGrpSpPr>
        <p:cNvPr id="1" name=""/>
        <p:cNvGrpSpPr/>
        <p:nvPr/>
      </p:nvGrpSpPr>
      <p:grpSpPr>
        <a:xfrm>
          <a:off x="0" y="0"/>
          <a:ext cx="0" cy="0"/>
          <a:chOff x="0" y="0"/>
          <a:chExt cx="0" cy="0"/>
        </a:xfrm>
      </p:grpSpPr>
      <p:sp>
        <p:nvSpPr>
          <p:cNvPr id="2" name="Freeform 2"/>
          <p:cNvSpPr/>
          <p:nvPr/>
        </p:nvSpPr>
        <p:spPr>
          <a:xfrm>
            <a:off x="-6317211" y="-3017356"/>
            <a:ext cx="15770855" cy="16321713"/>
          </a:xfrm>
          <a:custGeom>
            <a:avLst/>
            <a:gdLst/>
            <a:ahLst/>
            <a:cxnLst/>
            <a:rect l="l" t="t" r="r" b="b"/>
            <a:pathLst>
              <a:path w="15770855" h="16321713">
                <a:moveTo>
                  <a:pt x="0" y="0"/>
                </a:moveTo>
                <a:lnTo>
                  <a:pt x="15770855" y="0"/>
                </a:lnTo>
                <a:lnTo>
                  <a:pt x="15770855" y="16321712"/>
                </a:lnTo>
                <a:lnTo>
                  <a:pt x="0" y="1632171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9979515" y="1371600"/>
            <a:ext cx="7665881" cy="7486650"/>
          </a:xfrm>
          <a:prstGeom prst="rect">
            <a:avLst/>
          </a:prstGeom>
        </p:spPr>
        <p:txBody>
          <a:bodyPr lIns="0" tIns="0" rIns="0" bIns="0" rtlCol="0" anchor="t">
            <a:spAutoFit/>
          </a:bodyPr>
          <a:lstStyle/>
          <a:p>
            <a:pPr marL="863599" lvl="1" indent="-431800" algn="l">
              <a:lnSpc>
                <a:spcPts val="5999"/>
              </a:lnSpc>
              <a:buFont typeface="Arial"/>
              <a:buChar char="•"/>
            </a:pPr>
            <a:r>
              <a:rPr lang="en-US" sz="3999">
                <a:solidFill>
                  <a:srgbClr val="000000"/>
                </a:solidFill>
                <a:latin typeface="Poppins Medium"/>
                <a:ea typeface="Poppins Medium"/>
                <a:cs typeface="Poppins Medium"/>
                <a:sym typeface="Poppins Medium"/>
              </a:rPr>
              <a:t>Sometimes the distinction between an unhealthy relationship and an abusive one is unclear   </a:t>
            </a:r>
          </a:p>
          <a:p>
            <a:pPr marL="863599" lvl="1" indent="-431800" algn="l">
              <a:lnSpc>
                <a:spcPts val="5999"/>
              </a:lnSpc>
              <a:buFont typeface="Arial"/>
              <a:buChar char="•"/>
            </a:pPr>
            <a:r>
              <a:rPr lang="en-US" sz="3999">
                <a:solidFill>
                  <a:srgbClr val="000000"/>
                </a:solidFill>
                <a:latin typeface="Poppins Medium"/>
                <a:ea typeface="Poppins Medium"/>
                <a:cs typeface="Poppins Medium"/>
                <a:sym typeface="Poppins Medium"/>
              </a:rPr>
              <a:t>Abusive relationships are about a pattern of power and control</a:t>
            </a:r>
          </a:p>
          <a:p>
            <a:pPr marL="863599" lvl="1" indent="-431800" algn="l">
              <a:lnSpc>
                <a:spcPts val="5999"/>
              </a:lnSpc>
              <a:buFont typeface="Arial"/>
              <a:buChar char="•"/>
            </a:pPr>
            <a:r>
              <a:rPr lang="en-US" sz="3999">
                <a:solidFill>
                  <a:srgbClr val="000000"/>
                </a:solidFill>
                <a:latin typeface="Poppins Medium"/>
                <a:ea typeface="Poppins Medium"/>
                <a:cs typeface="Poppins Medium"/>
                <a:sym typeface="Poppins Medium"/>
              </a:rPr>
              <a:t>If someone is the victim of an abusive relationship, it is not their fault </a:t>
            </a:r>
          </a:p>
        </p:txBody>
      </p:sp>
      <p:sp>
        <p:nvSpPr>
          <p:cNvPr id="4" name="TextBox 4"/>
          <p:cNvSpPr txBox="1"/>
          <p:nvPr/>
        </p:nvSpPr>
        <p:spPr>
          <a:xfrm>
            <a:off x="759846" y="1476375"/>
            <a:ext cx="9435040" cy="7324725"/>
          </a:xfrm>
          <a:prstGeom prst="rect">
            <a:avLst/>
          </a:prstGeom>
        </p:spPr>
        <p:txBody>
          <a:bodyPr lIns="0" tIns="0" rIns="0" bIns="0" rtlCol="0" anchor="t">
            <a:spAutoFit/>
          </a:bodyPr>
          <a:lstStyle/>
          <a:p>
            <a:pPr algn="l">
              <a:lnSpc>
                <a:spcPts val="9600"/>
              </a:lnSpc>
            </a:pPr>
            <a:r>
              <a:rPr lang="en-US" sz="8000">
                <a:solidFill>
                  <a:srgbClr val="000000"/>
                </a:solidFill>
                <a:latin typeface="Poppins Medium"/>
                <a:ea typeface="Poppins Medium"/>
                <a:cs typeface="Poppins Medium"/>
                <a:sym typeface="Poppins Medium"/>
              </a:rPr>
              <a:t>DIFFERENCE BETWEEN AN UNHEALTHY RELATIONSHIP &amp; AN ABUSIVE RELATIONSHIP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3677</Words>
  <Application>Microsoft Office PowerPoint</Application>
  <PresentationFormat>Custom</PresentationFormat>
  <Paragraphs>269</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Poppins Medium</vt:lpstr>
      <vt:lpstr>Arial</vt:lpstr>
      <vt:lpstr>Calibri</vt:lpstr>
      <vt:lpstr>Poppins Medium Bold</vt:lpstr>
      <vt:lpstr>Poppins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Relationships Lesson</dc:title>
  <dc:creator>Schell, Monica A</dc:creator>
  <cp:lastModifiedBy>Monica Schell</cp:lastModifiedBy>
  <cp:revision>7</cp:revision>
  <dcterms:created xsi:type="dcterms:W3CDTF">2006-08-16T00:00:00Z</dcterms:created>
  <dcterms:modified xsi:type="dcterms:W3CDTF">2025-01-24T19:53:00Z</dcterms:modified>
  <dc:identifier>DAGEN-fxcNw</dc:identifier>
</cp:coreProperties>
</file>